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485" r:id="rId2"/>
    <p:sldId id="579" r:id="rId3"/>
    <p:sldId id="630" r:id="rId4"/>
    <p:sldId id="264" r:id="rId5"/>
    <p:sldId id="680" r:id="rId6"/>
    <p:sldId id="584" r:id="rId7"/>
    <p:sldId id="585" r:id="rId8"/>
    <p:sldId id="586" r:id="rId9"/>
    <p:sldId id="587" r:id="rId10"/>
    <p:sldId id="652" r:id="rId11"/>
    <p:sldId id="681" r:id="rId12"/>
    <p:sldId id="661" r:id="rId13"/>
    <p:sldId id="663" r:id="rId14"/>
    <p:sldId id="589" r:id="rId15"/>
    <p:sldId id="682" r:id="rId16"/>
    <p:sldId id="588" r:id="rId17"/>
    <p:sldId id="658" r:id="rId18"/>
    <p:sldId id="659" r:id="rId19"/>
    <p:sldId id="614" r:id="rId20"/>
    <p:sldId id="640" r:id="rId21"/>
    <p:sldId id="641" r:id="rId22"/>
    <p:sldId id="643" r:id="rId23"/>
    <p:sldId id="644" r:id="rId24"/>
    <p:sldId id="645" r:id="rId25"/>
    <p:sldId id="646" r:id="rId26"/>
    <p:sldId id="289" r:id="rId27"/>
    <p:sldId id="660" r:id="rId28"/>
    <p:sldId id="291" r:id="rId29"/>
    <p:sldId id="669" r:id="rId30"/>
  </p:sldIdLst>
  <p:sldSz cx="12192000" cy="6858000"/>
  <p:notesSz cx="6858000" cy="9144000"/>
  <p:embeddedFontLst>
    <p:embeddedFont>
      <p:font typeface="Consolas" panose="020B0609020204030204" pitchFamily="49" charset="0"/>
      <p:regular r:id="rId32"/>
      <p:bold r:id="rId33"/>
      <p:italic r:id="rId34"/>
      <p:boldItalic r:id="rId35"/>
    </p:embeddedFont>
    <p:embeddedFont>
      <p:font typeface="Ink Free" panose="03080402000500000000" pitchFamily="66" charset="0"/>
      <p:regular r:id="rId36"/>
    </p:embeddedFont>
    <p:embeddedFont>
      <p:font typeface="Verdana" panose="020B060403050404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579"/>
            <p14:sldId id="630"/>
            <p14:sldId id="264"/>
            <p14:sldId id="680"/>
            <p14:sldId id="584"/>
            <p14:sldId id="585"/>
            <p14:sldId id="586"/>
            <p14:sldId id="587"/>
            <p14:sldId id="652"/>
            <p14:sldId id="681"/>
            <p14:sldId id="661"/>
            <p14:sldId id="663"/>
            <p14:sldId id="589"/>
            <p14:sldId id="682"/>
            <p14:sldId id="588"/>
            <p14:sldId id="658"/>
            <p14:sldId id="659"/>
            <p14:sldId id="614"/>
            <p14:sldId id="640"/>
            <p14:sldId id="641"/>
            <p14:sldId id="643"/>
            <p14:sldId id="644"/>
            <p14:sldId id="645"/>
            <p14:sldId id="646"/>
            <p14:sldId id="289"/>
            <p14:sldId id="660"/>
            <p14:sldId id="291"/>
            <p14:sldId id="669"/>
          </p14:sldIdLst>
        </p14:section>
        <p14:section name="Default Section" id="{8798EF7B-FA91-3F42-BBDB-C5DCFDEAEC0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65714" autoAdjust="0"/>
  </p:normalViewPr>
  <p:slideViewPr>
    <p:cSldViewPr snapToGrid="0">
      <p:cViewPr varScale="1">
        <p:scale>
          <a:sx n="48" d="100"/>
          <a:sy n="48" d="100"/>
        </p:scale>
        <p:origin x="1220" y="44"/>
      </p:cViewPr>
      <p:guideLst/>
    </p:cSldViewPr>
  </p:slideViewPr>
  <p:outlineViewPr>
    <p:cViewPr>
      <p:scale>
        <a:sx n="33" d="100"/>
        <a:sy n="33" d="100"/>
      </p:scale>
      <p:origin x="0" y="-956"/>
    </p:cViewPr>
  </p:outlineViewPr>
  <p:notesTextViewPr>
    <p:cViewPr>
      <p:scale>
        <a:sx n="150" d="100"/>
        <a:sy n="150" d="100"/>
      </p:scale>
      <p:origin x="0" y="0"/>
    </p:cViewPr>
  </p:notesTextViewPr>
  <p:sorterViewPr>
    <p:cViewPr>
      <p:scale>
        <a:sx n="120" d="100"/>
        <a:sy n="120" d="100"/>
      </p:scale>
      <p:origin x="0" y="-12560"/>
    </p:cViewPr>
  </p:sorterViewPr>
  <p:notesViewPr>
    <p:cSldViewPr snapToGrid="0">
      <p:cViewPr varScale="1">
        <p:scale>
          <a:sx n="53" d="100"/>
          <a:sy n="53" d="100"/>
        </p:scale>
        <p:origin x="2236" y="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1821C-67E5-8350-8F52-79928E5546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64F64-6412-2638-E2F7-82FA716D1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CD913-A083-B4FB-75C8-AE67FCF9C912}"/>
              </a:ext>
            </a:extLst>
          </p:cNvPr>
          <p:cNvSpPr>
            <a:spLocks noGrp="1"/>
          </p:cNvSpPr>
          <p:nvPr>
            <p:ph type="body" idx="1"/>
          </p:nvPr>
        </p:nvSpPr>
        <p:spPr/>
        <p:txBody>
          <a:bodyPr/>
          <a:lstStyle/>
          <a:p>
            <a:r>
              <a:rPr lang="en-US" dirty="0"/>
              <a:t>In the version of </a:t>
            </a:r>
            <a:r>
              <a:rPr lang="en-US" dirty="0" err="1"/>
              <a:t>helloNTimes</a:t>
            </a:r>
            <a:r>
              <a:rPr lang="en-US" dirty="0"/>
              <a:t> that gets untrusted inputs, there’s an extra branch that needs to be tested: we need to give at least a valid and invalid input.</a:t>
            </a:r>
          </a:p>
        </p:txBody>
      </p:sp>
      <p:sp>
        <p:nvSpPr>
          <p:cNvPr id="4" name="Slide Number Placeholder 3">
            <a:extLst>
              <a:ext uri="{FF2B5EF4-FFF2-40B4-BE49-F238E27FC236}">
                <a16:creationId xmlns:a16="http://schemas.microsoft.com/office/drawing/2014/main" id="{308B5E58-7984-E931-CF1A-24740634002E}"/>
              </a:ext>
            </a:extLst>
          </p:cNvPr>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3102265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BAAC8-87D3-B43D-06B6-472BAC7A6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5EC69-E8A2-E64B-A0EE-1B94E54BF7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9AB61-3E6D-2957-36D3-6F3A5194528E}"/>
              </a:ext>
            </a:extLst>
          </p:cNvPr>
          <p:cNvSpPr>
            <a:spLocks noGrp="1"/>
          </p:cNvSpPr>
          <p:nvPr>
            <p:ph type="body" idx="1"/>
          </p:nvPr>
        </p:nvSpPr>
        <p:spPr/>
        <p:txBody>
          <a:bodyPr/>
          <a:lstStyle/>
          <a:p>
            <a:r>
              <a:rPr lang="en-US" dirty="0"/>
              <a:t>Possible answers: </a:t>
            </a:r>
          </a:p>
          <a:p>
            <a:pPr marL="171450" indent="-171450">
              <a:buFontTx/>
              <a:buChar char="-"/>
            </a:pPr>
            <a:r>
              <a:rPr lang="en-US" dirty="0"/>
              <a:t>numbers too large or small to be zip codes, zip codes that start with one or more zeros</a:t>
            </a:r>
          </a:p>
          <a:p>
            <a:pPr marL="171450" indent="-171450">
              <a:buFontTx/>
              <a:buChar char="-"/>
            </a:pPr>
            <a:r>
              <a:rPr lang="en-US" dirty="0"/>
              <a:t>Strings too short or two long to be a 5-digit zip code, 5-digit numbers that are and are not valid zip codes, 5-character strings that aren’t all digits</a:t>
            </a:r>
          </a:p>
          <a:p>
            <a:pPr marL="171450" indent="-171450">
              <a:buFontTx/>
              <a:buChar char="-"/>
            </a:pPr>
            <a:r>
              <a:rPr lang="en-US" dirty="0"/>
              <a:t>Arrays that are empty, that contain duplicate names, that contain all unique names, that are sorted or not</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3E616984-8C34-EF57-6A08-1E0CEC7CB447}"/>
              </a:ext>
            </a:extLst>
          </p:cNvPr>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204823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B80F2-2C9B-12B8-0D16-5174A8CD94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4E6585-1A51-5728-B06A-4BA3DD670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79137-AD76-D014-11A3-ED532727C7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5342C6-3369-7CC8-4388-FC3B2A34975A}"/>
              </a:ext>
            </a:extLst>
          </p:cNvPr>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294339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 I’ve been saved more than once by trying to intentionally break my code and noticing that the test I expected to fail didn’t fail — this meant the test wasn’t checking what I expected it to!)</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918090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59C79-1D0E-6ABE-CDB6-D5D64400A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32002-7F77-2EE6-7C03-050AF4BAA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A01DC3-75F2-CB94-2E83-53BAFF76CCF1}"/>
              </a:ext>
            </a:extLst>
          </p:cNvPr>
          <p:cNvSpPr>
            <a:spLocks noGrp="1"/>
          </p:cNvSpPr>
          <p:nvPr>
            <p:ph type="body" idx="1"/>
          </p:nvPr>
        </p:nvSpPr>
        <p:spPr/>
        <p:txBody>
          <a:bodyPr/>
          <a:lstStyle/>
          <a:p>
            <a:r>
              <a:rPr lang="en-US" dirty="0"/>
              <a:t>The first answer we give, when I’ve described all the valid inputs, motivated some more discussion of TypeScript.</a:t>
            </a:r>
          </a:p>
          <a:p>
            <a:endParaRPr lang="en-US" dirty="0"/>
          </a:p>
          <a:p>
            <a:r>
              <a:rPr lang="en-US" dirty="0"/>
              <a:t>The future focus of regression testing is what motivates the last two answers:</a:t>
            </a:r>
          </a:p>
          <a:p>
            <a:endParaRPr lang="en-US" dirty="0"/>
          </a:p>
          <a:p>
            <a:r>
              <a:rPr lang="en-US" dirty="0"/>
              <a:t>The second answer is based on code coverage, a very common metric of test adequacy in modern software engineering.</a:t>
            </a:r>
          </a:p>
          <a:p>
            <a:endParaRPr lang="en-US" dirty="0"/>
          </a:p>
          <a:p>
            <a:r>
              <a:rPr lang="en-US" dirty="0"/>
              <a:t>The third answer is pretty direct: we’ve written enough tests when the tests will catch bugs!</a:t>
            </a:r>
          </a:p>
          <a:p>
            <a:endParaRPr lang="en-US" dirty="0"/>
          </a:p>
          <a:p>
            <a:endParaRPr lang="en-US" dirty="0"/>
          </a:p>
        </p:txBody>
      </p:sp>
      <p:sp>
        <p:nvSpPr>
          <p:cNvPr id="4" name="Slide Number Placeholder 3">
            <a:extLst>
              <a:ext uri="{FF2B5EF4-FFF2-40B4-BE49-F238E27FC236}">
                <a16:creationId xmlns:a16="http://schemas.microsoft.com/office/drawing/2014/main" id="{6A3D579F-20AA-C01C-96C7-80CBB2798257}"/>
              </a:ext>
            </a:extLst>
          </p:cNvPr>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1064961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need a graph to measure “have we written enough tests,” code coverage is absolutely what everyone uses. But we’ve just seen a couple of ways that this can fail to tell us that we’ve written enough tests — or at least, fail to tell us when our tests are any good.</a:t>
            </a:r>
          </a:p>
          <a:p>
            <a:endParaRPr lang="en-US" dirty="0"/>
          </a:p>
          <a:p>
            <a:r>
              <a:rPr lang="en-US" dirty="0"/>
              <a:t>A much more robust way to think about the question of have I written enough tests is the idea of </a:t>
            </a:r>
            <a:r>
              <a:rPr lang="en-US" i="1" dirty="0"/>
              <a:t>adversarial testing</a:t>
            </a:r>
            <a:r>
              <a:rPr lang="en-US" i="0" dirty="0"/>
              <a:t>. Could someone else write a buggy version of your code that your tests would fail to catch?</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279679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hape 834"/>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p:cNvSpPr>
            <a:spLocks noGrp="1"/>
          </p:cNvSpPr>
          <p:nvPr>
            <p:ph type="body" sz="quarter" idx="1"/>
          </p:nvPr>
        </p:nvSpPr>
        <p:spPr>
          <a:prstGeom prst="rect">
            <a:avLst/>
          </a:prstGeom>
        </p:spPr>
        <p:txBody>
          <a:bodyPr/>
          <a:lstStyle/>
          <a:p>
            <a:r>
              <a:rPr lang="en-US" dirty="0"/>
              <a:t>Here’s an example of a function that has an error that </a:t>
            </a:r>
            <a:r>
              <a:rPr lang="en-US" b="1" dirty="0"/>
              <a:t>you</a:t>
            </a:r>
            <a:r>
              <a:rPr lang="en-US" b="0" dirty="0"/>
              <a:t> might make if you were in a hurry, or tired, or it was late at night.</a:t>
            </a:r>
            <a:endParaRPr lang="en-US" dirty="0"/>
          </a:p>
          <a:p>
            <a:endParaRPr lang="en-US" dirty="0"/>
          </a:p>
          <a:p>
            <a:r>
              <a:rPr lang="en-US" dirty="0"/>
              <a:t>Snidely Whiplash (over there on the right) asks "can your tests tell that something went wrong"?</a:t>
            </a:r>
          </a:p>
          <a:p>
            <a:endParaRPr lang="en-US" dirty="0"/>
          </a:p>
          <a:p>
            <a:r>
              <a:rPr lang="en-US" dirty="0"/>
              <a:t>Q: can think of a test that </a:t>
            </a:r>
            <a:r>
              <a:rPr lang="en-US" i="1" dirty="0"/>
              <a:t>would </a:t>
            </a:r>
            <a:r>
              <a:rPr lang="en-US" i="0" dirty="0"/>
              <a:t>catch the error (search([1,2,3],2) — will return 3 instead of 2)</a:t>
            </a:r>
          </a:p>
          <a:p>
            <a:r>
              <a:rPr lang="en-US" i="0" dirty="0"/>
              <a:t>Q: can you think of a test that would fail to catch the error (search([1,2,5], 3) — will correctly return 5)</a:t>
            </a:r>
          </a:p>
          <a:p>
            <a:endParaRPr lang="en-US" i="0" dirty="0"/>
          </a:p>
          <a:p>
            <a:r>
              <a:rPr lang="en-US" i="0" dirty="0"/>
              <a:t>Would the failing test ace our code coverage tests (yes!)</a:t>
            </a:r>
            <a:endParaRPr lang="en-US" dirty="0"/>
          </a:p>
        </p:txBody>
      </p:sp>
    </p:spTree>
    <p:extLst>
      <p:ext uri="{BB962C8B-B14F-4D97-AF65-F5344CB8AC3E}">
        <p14:creationId xmlns:p14="http://schemas.microsoft.com/office/powerpoint/2010/main" val="3023119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48171-4442-B15D-DE0D-B372B9BDC397}"/>
            </a:ext>
          </a:extLst>
        </p:cNvPr>
        <p:cNvGrpSpPr/>
        <p:nvPr/>
      </p:nvGrpSpPr>
      <p:grpSpPr>
        <a:xfrm>
          <a:off x="0" y="0"/>
          <a:ext cx="0" cy="0"/>
          <a:chOff x="0" y="0"/>
          <a:chExt cx="0" cy="0"/>
        </a:xfrm>
      </p:grpSpPr>
      <p:sp>
        <p:nvSpPr>
          <p:cNvPr id="834" name="Shape 834">
            <a:extLst>
              <a:ext uri="{FF2B5EF4-FFF2-40B4-BE49-F238E27FC236}">
                <a16:creationId xmlns:a16="http://schemas.microsoft.com/office/drawing/2014/main" id="{C66D89A7-B0D1-C436-6C0D-DB4F9CEF4451}"/>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a:extLst>
              <a:ext uri="{FF2B5EF4-FFF2-40B4-BE49-F238E27FC236}">
                <a16:creationId xmlns:a16="http://schemas.microsoft.com/office/drawing/2014/main" id="{0871838B-0D1F-E7BC-D35F-37CF66C33B3C}"/>
              </a:ext>
            </a:extLst>
          </p:cNvPr>
          <p:cNvSpPr>
            <a:spLocks noGrp="1"/>
          </p:cNvSpPr>
          <p:nvPr>
            <p:ph type="body" sz="quarter" idx="1"/>
          </p:nvPr>
        </p:nvSpPr>
        <p:spPr>
          <a:prstGeom prst="rect">
            <a:avLst/>
          </a:prstGeom>
        </p:spPr>
        <p:txBody>
          <a:bodyPr/>
          <a:lstStyle/>
          <a:p>
            <a:r>
              <a:rPr lang="en-US" dirty="0"/>
              <a:t>The idea of "mutation testing" is that most defects are the result of simple errors.  (Is this a realistic assumption?  Spoiler alert: it's realistic enough!)</a:t>
            </a:r>
          </a:p>
          <a:p>
            <a:endParaRPr lang="en-US" dirty="0"/>
          </a:p>
          <a:p>
            <a:r>
              <a:rPr lang="en-US" dirty="0"/>
              <a:t> In mutation testing, the adversary generates buggy code by making simple changes.  Generating buggy code in this way is clearly automatable.</a:t>
            </a:r>
            <a:endParaRPr dirty="0"/>
          </a:p>
        </p:txBody>
      </p:sp>
    </p:spTree>
    <p:extLst>
      <p:ext uri="{BB962C8B-B14F-4D97-AF65-F5344CB8AC3E}">
        <p14:creationId xmlns:p14="http://schemas.microsoft.com/office/powerpoint/2010/main" val="3667407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p:txBody>
      </p:sp>
    </p:spTree>
    <p:extLst>
      <p:ext uri="{BB962C8B-B14F-4D97-AF65-F5344CB8AC3E}">
        <p14:creationId xmlns:p14="http://schemas.microsoft.com/office/powerpoint/2010/main" val="682520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look at a tiny example. &lt;Read Slide&gt; Next, let's look at the Stryker report for this example.</a:t>
            </a:r>
          </a:p>
        </p:txBody>
      </p:sp>
    </p:spTree>
    <p:extLst>
      <p:ext uri="{BB962C8B-B14F-4D97-AF65-F5344CB8AC3E}">
        <p14:creationId xmlns:p14="http://schemas.microsoft.com/office/powerpoint/2010/main" val="144214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7D45D-864D-6F16-9399-9980DE25E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EF937C-5A8B-D87B-37FA-06DDEDEB09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6CA6C-7677-4E66-F358-20ADFF87AC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9F2DD3-B28E-1D3E-582A-20D17A88461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0782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the actual Stryker report for my initial set of tests.  (There was actually only one test in my suite, but that doesn't make a difference)</a:t>
            </a:r>
          </a:p>
          <a:p>
            <a:endParaRPr lang="en-US" dirty="0"/>
          </a:p>
          <a:p>
            <a:r>
              <a:rPr lang="en-US" dirty="0"/>
              <a:t>Let's look at each of these mutants in turn.  Point out: the location of the mutation; the titles of the test(s) that covered this location (in this case, there was only one test, so they are both the same).</a:t>
            </a:r>
          </a:p>
          <a:p>
            <a:endParaRPr lang="en-US" dirty="0"/>
          </a:p>
        </p:txBody>
      </p:sp>
    </p:spTree>
    <p:extLst>
      <p:ext uri="{BB962C8B-B14F-4D97-AF65-F5344CB8AC3E}">
        <p14:creationId xmlns:p14="http://schemas.microsoft.com/office/powerpoint/2010/main" val="4157729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do these code fragments behave differently?  How could we give the program an input that makes the mutant fail?.</a:t>
            </a:r>
          </a:p>
          <a:p>
            <a:r>
              <a:rPr lang="en-US" dirty="0"/>
              <a:t>Discuss.</a:t>
            </a:r>
          </a:p>
          <a:p>
            <a:endParaRPr lang="en-US" dirty="0"/>
          </a:p>
          <a:p>
            <a:r>
              <a:rPr lang="en-US" dirty="0"/>
              <a:t>Ans: the mutant always returns the first element of the list.   You could distinguish them by giving an input that should return some other element of the list</a:t>
            </a:r>
          </a:p>
        </p:txBody>
      </p:sp>
    </p:spTree>
    <p:extLst>
      <p:ext uri="{BB962C8B-B14F-4D97-AF65-F5344CB8AC3E}">
        <p14:creationId xmlns:p14="http://schemas.microsoft.com/office/powerpoint/2010/main" val="445764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Under what conditions will these two program fragments behave differently?  How could we write a test to create those conditions? </a:t>
            </a:r>
          </a:p>
          <a:p>
            <a:endParaRPr lang="en-US" dirty="0"/>
          </a:p>
          <a:p>
            <a:r>
              <a:rPr lang="en-US" dirty="0"/>
              <a:t>DISCUSS.</a:t>
            </a:r>
          </a:p>
          <a:p>
            <a:endParaRPr lang="en-US" dirty="0"/>
          </a:p>
          <a:p>
            <a:r>
              <a:rPr lang="en-US" dirty="0"/>
              <a:t>ANS: if the target is equal to one of the list items, the second one will keep going and return a different one.</a:t>
            </a:r>
          </a:p>
        </p:txBody>
      </p:sp>
    </p:spTree>
    <p:extLst>
      <p:ext uri="{BB962C8B-B14F-4D97-AF65-F5344CB8AC3E}">
        <p14:creationId xmlns:p14="http://schemas.microsoft.com/office/powerpoint/2010/main" val="169051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We've made the mutant fail, but our correct program succeeds.</a:t>
            </a:r>
          </a:p>
        </p:txBody>
      </p:sp>
    </p:spTree>
    <p:extLst>
      <p:ext uri="{BB962C8B-B14F-4D97-AF65-F5344CB8AC3E}">
        <p14:creationId xmlns:p14="http://schemas.microsoft.com/office/powerpoint/2010/main" val="346233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Mutation analysis helps us improve our tests as we write them, because it shows us changes to our code (potential bugs!) that our tests do not detect. Remember, that to “detect” a mutant means that at least one test  in your test suite fails when run on the mutated code.</a:t>
            </a:r>
          </a:p>
          <a:p>
            <a:endParaRPr lang="en-US" dirty="0"/>
          </a:p>
          <a:p>
            <a:r>
              <a:rPr lang="en-US" dirty="0"/>
              <a:t>Stryker actually reports both in plain text form, as we showed before, and as a handy html page.   Here is a piece of the html report, running on an 'overlaps' method from </a:t>
            </a:r>
            <a:r>
              <a:rPr lang="en-US" dirty="0" err="1"/>
              <a:t>Covey.town</a:t>
            </a:r>
            <a:r>
              <a:rPr lang="en-US" dirty="0"/>
              <a:t> (our project from last year). In this screenshot, we can see an undetected mutant, on line 137. The red highlighting (with the minus sign) shows how the line was before the mutation, and the green highlighting (with the plus sign) shows the line after the mutation. In this case, the mutation was to replace a &gt;= with a &gt; sign. </a:t>
            </a:r>
          </a:p>
          <a:p>
            <a:endParaRPr lang="en-US" dirty="0"/>
          </a:p>
          <a:p>
            <a:r>
              <a:rPr lang="en-US" dirty="0"/>
              <a:t>There is also an undetected mutation on line 138, but it is not expanded (the red dot). When working through the report, you'll see them a single mutant at a time (because that’s what was run – one mutant at a time).</a:t>
            </a:r>
          </a:p>
          <a:p>
            <a:endParaRPr lang="en-US" dirty="0"/>
          </a:p>
          <a:p>
            <a:r>
              <a:rPr lang="en-US" dirty="0"/>
              <a:t>Was this a bug?  I don't know, because I don't have enough context to decide </a:t>
            </a:r>
            <a:r>
              <a:rPr lang="en-US" dirty="0">
                <a:sym typeface="Wingdings" panose="05000000000000000000" pitchFamily="2" charset="2"/>
              </a:rPr>
              <a:t>.  But when you are running Stryker, you *will* know the context.</a:t>
            </a:r>
            <a:endParaRPr lang="en-US" dirty="0"/>
          </a:p>
        </p:txBody>
      </p:sp>
    </p:spTree>
    <p:extLst>
      <p:ext uri="{BB962C8B-B14F-4D97-AF65-F5344CB8AC3E}">
        <p14:creationId xmlns:p14="http://schemas.microsoft.com/office/powerpoint/2010/main" val="421312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05A32-CF27-6208-B335-532EE2A1F371}"/>
            </a:ext>
          </a:extLst>
        </p:cNvPr>
        <p:cNvGrpSpPr/>
        <p:nvPr/>
      </p:nvGrpSpPr>
      <p:grpSpPr>
        <a:xfrm>
          <a:off x="0" y="0"/>
          <a:ext cx="0" cy="0"/>
          <a:chOff x="0" y="0"/>
          <a:chExt cx="0" cy="0"/>
        </a:xfrm>
      </p:grpSpPr>
      <p:sp>
        <p:nvSpPr>
          <p:cNvPr id="834" name="Shape 834">
            <a:extLst>
              <a:ext uri="{FF2B5EF4-FFF2-40B4-BE49-F238E27FC236}">
                <a16:creationId xmlns:a16="http://schemas.microsoft.com/office/drawing/2014/main" id="{AF7354D2-CBDA-E105-4FAE-71A74BF56188}"/>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a:extLst>
              <a:ext uri="{FF2B5EF4-FFF2-40B4-BE49-F238E27FC236}">
                <a16:creationId xmlns:a16="http://schemas.microsoft.com/office/drawing/2014/main" id="{A2E9D587-82F1-3A4C-DC13-B23C2340E902}"/>
              </a:ext>
            </a:extLst>
          </p:cNvPr>
          <p:cNvSpPr>
            <a:spLocks noGrp="1"/>
          </p:cNvSpPr>
          <p:nvPr>
            <p:ph type="body" sz="quarter" idx="1"/>
          </p:nvPr>
        </p:nvSpPr>
        <p:spPr>
          <a:prstGeom prst="rect">
            <a:avLst/>
          </a:prstGeom>
        </p:spPr>
        <p:txBody>
          <a:bodyPr/>
          <a:lstStyle/>
          <a:p>
            <a:r>
              <a:rPr lang="en-US" dirty="0"/>
              <a:t>Adversarial testing is a game, and sometimes your adversary loses the game because the “mutant” isn’t a bug.</a:t>
            </a:r>
          </a:p>
          <a:p>
            <a:endParaRPr lang="en-US" dirty="0"/>
          </a:p>
          <a:p>
            <a:r>
              <a:rPr lang="en-US" dirty="0"/>
              <a:t>If the spec is just “throw an error if the width or height is nonzero” then this change is fine.</a:t>
            </a:r>
          </a:p>
          <a:p>
            <a:endParaRPr lang="en-US" dirty="0"/>
          </a:p>
          <a:p>
            <a:r>
              <a:rPr lang="en-US" dirty="0"/>
              <a:t>This is related to a real problem with tests: they can be </a:t>
            </a:r>
            <a:r>
              <a:rPr lang="en-US" i="1" dirty="0"/>
              <a:t>overspecified</a:t>
            </a:r>
            <a:r>
              <a:rPr lang="en-US" i="0" dirty="0"/>
              <a:t>, and can test properties of your program you don’t actually care about. In the Tic-Tac-Toe example in your homework, the tests have to be carefully written, because it doesn’t matter whether you describe a winning line as ([[0,0], [1,1], [2,2]]) or ([[1,1], [0,0], [2,2]]).</a:t>
            </a:r>
          </a:p>
          <a:p>
            <a:endParaRPr lang="en-US" i="0" dirty="0"/>
          </a:p>
          <a:p>
            <a:r>
              <a:rPr lang="en-US" i="0" dirty="0"/>
              <a:t>Overly-specific tests aren’t generally a huge problem, but they can lead to </a:t>
            </a:r>
            <a:r>
              <a:rPr lang="en-US" i="1" dirty="0"/>
              <a:t>flaky </a:t>
            </a:r>
            <a:r>
              <a:rPr lang="en-US" i="0" dirty="0"/>
              <a:t>tests — imagine a tic-tac-toe program has randomness, and </a:t>
            </a:r>
            <a:r>
              <a:rPr lang="en-US" i="1" dirty="0"/>
              <a:t>some of the time</a:t>
            </a:r>
            <a:r>
              <a:rPr lang="en-US" i="0" dirty="0"/>
              <a:t> it reports solutions in a different order, so your fail… some of the time. (We’ll return to this idea in a later lecture.)</a:t>
            </a:r>
          </a:p>
        </p:txBody>
      </p:sp>
    </p:spTree>
    <p:extLst>
      <p:ext uri="{BB962C8B-B14F-4D97-AF65-F5344CB8AC3E}">
        <p14:creationId xmlns:p14="http://schemas.microsoft.com/office/powerpoint/2010/main" val="31059232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look at these mutants, which are caused by such simple operations, and wonder: but do these one-line mutations really represent the kinds of bugs that occur in real software? Because ultimately, that is what we are looking to evaluate, right? Do our tests find real bugs?</a:t>
            </a:r>
          </a:p>
          <a:p>
            <a:endParaRPr lang="en-US" dirty="0"/>
          </a:p>
          <a:p>
            <a:r>
              <a:rPr lang="en-US" dirty="0"/>
              <a:t>This study (and others that have replicated it) is important because it shows that this process of enhancing a test suite to detect more mutants might be worth the effort, because there is empirical evidence that: given two test suites, where one detects more mutants than the other (on the same SUT — System Under Test), the one that detects more mutants also finds more real bugs.</a:t>
            </a:r>
          </a:p>
        </p:txBody>
      </p:sp>
    </p:spTree>
    <p:extLst>
      <p:ext uri="{BB962C8B-B14F-4D97-AF65-F5344CB8AC3E}">
        <p14:creationId xmlns:p14="http://schemas.microsoft.com/office/powerpoint/2010/main" val="3616924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43C31-7622-6609-58FF-974330CAE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35600-3011-8E30-079A-4F1C9AA15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201477-7F29-E28F-0ABA-3B6637CFEC7D}"/>
              </a:ext>
            </a:extLst>
          </p:cNvPr>
          <p:cNvSpPr>
            <a:spLocks noGrp="1"/>
          </p:cNvSpPr>
          <p:nvPr>
            <p:ph type="body" idx="1"/>
          </p:nvPr>
        </p:nvSpPr>
        <p:spPr/>
        <p:txBody>
          <a:bodyPr/>
          <a:lstStyle/>
          <a:p>
            <a:r>
              <a:rPr lang="en-US" dirty="0"/>
              <a:t>When have you written enough tests?</a:t>
            </a:r>
          </a:p>
          <a:p>
            <a:endParaRPr lang="en-US" dirty="0"/>
          </a:p>
          <a:p>
            <a:r>
              <a:rPr lang="en-US" dirty="0"/>
              <a:t>If you’re trying to make a graph or report progress to your boss — if you have tests that Assemble/Act/Assess and have 100% branch coverage, you’ve written enough tests.</a:t>
            </a:r>
          </a:p>
          <a:p>
            <a:endParaRPr lang="en-US" dirty="0"/>
          </a:p>
          <a:p>
            <a:r>
              <a:rPr lang="en-US" dirty="0"/>
              <a:t>If you really care about tests that do a good job making sure your code is correct, now and in the future: if your tests will always win the “game” of adversarial testing and find a bug in any buggy implementation.</a:t>
            </a:r>
          </a:p>
        </p:txBody>
      </p:sp>
      <p:sp>
        <p:nvSpPr>
          <p:cNvPr id="4" name="Slide Number Placeholder 3">
            <a:extLst>
              <a:ext uri="{FF2B5EF4-FFF2-40B4-BE49-F238E27FC236}">
                <a16:creationId xmlns:a16="http://schemas.microsoft.com/office/drawing/2014/main" id="{4EA10D13-83DF-6358-7C18-30B73A2221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17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Returning to the key question: when have we written enough tests.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why do we write tests in the first place? That might help us know when we’re done.</a:t>
            </a:r>
          </a:p>
          <a:p>
            <a:endParaRPr lang="en-US" dirty="0"/>
          </a:p>
        </p:txBody>
      </p:sp>
    </p:spTree>
    <p:extLst>
      <p:ext uri="{BB962C8B-B14F-4D97-AF65-F5344CB8AC3E}">
        <p14:creationId xmlns:p14="http://schemas.microsoft.com/office/powerpoint/2010/main" val="243596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rPr lang="en-US" dirty="0"/>
              <a:t>Our focus in the last lecture was on testing as part of the test-driven development process: testing is so we know when we’re done building the thing we’re building. That’s still true, but there are some other important considerations worth mentioning.</a:t>
            </a:r>
          </a:p>
          <a:p>
            <a:endParaRPr lang="en-US" dirty="0"/>
          </a:p>
          <a:p>
            <a:r>
              <a:rPr lang="en-US" dirty="0"/>
              <a:t>Software engineering is about developing software for people in groups over time. The assumption behind test-driven specification is that the real specification is often not written out explicitly or precisely, so often the tests are the most effective documentation of that unwritten spec, and that documentation may be all that anyone remembers when it matters. </a:t>
            </a:r>
          </a:p>
          <a:p>
            <a:endParaRPr lang="en-US" dirty="0"/>
          </a:p>
          <a:p>
            <a:r>
              <a:rPr lang="en-US" dirty="0"/>
              <a:t>You may have specific domain knowledge that future developers who touch the code do not (or that you will forget)</a:t>
            </a:r>
          </a:p>
          <a:p>
            <a:endParaRPr lang="en-US" dirty="0"/>
          </a:p>
          <a:p>
            <a:r>
              <a:rPr lang="en-US" dirty="0"/>
              <a:t>This leads to the Beyonce rule:  "if you liked it you should have put a test on it".   This rule recognizes that often the tests *are* the specification.</a:t>
            </a:r>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answer we give, when I’ve described all the valid inputs, motivated some more discussion of TypeScript.</a:t>
            </a:r>
          </a:p>
          <a:p>
            <a:endParaRPr lang="en-US" dirty="0"/>
          </a:p>
          <a:p>
            <a:r>
              <a:rPr lang="en-US" dirty="0"/>
              <a:t>The future focus of regression testing is what motivates the last two answers:</a:t>
            </a:r>
          </a:p>
          <a:p>
            <a:endParaRPr lang="en-US" dirty="0"/>
          </a:p>
          <a:p>
            <a:r>
              <a:rPr lang="en-US" dirty="0"/>
              <a:t>The second answer is based on code coverage, a very common metric of test adequacy in modern software engineering.</a:t>
            </a:r>
          </a:p>
          <a:p>
            <a:endParaRPr lang="en-US" dirty="0"/>
          </a:p>
          <a:p>
            <a:r>
              <a:rPr lang="en-US" dirty="0"/>
              <a:t>The third answer is pretty direct: we’ve written enough tests when the tests will catch bugs!</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556826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talks about what our goals are for writing enough tests. In most software engineering applications, when we </a:t>
            </a:r>
            <a:r>
              <a:rPr lang="en-US" i="1" dirty="0"/>
              <a:t>measure</a:t>
            </a:r>
            <a:r>
              <a:rPr lang="en-US" i="0" dirty="0"/>
              <a:t> whether we’re writing good tests, we are talking about measuring </a:t>
            </a:r>
            <a:r>
              <a:rPr lang="en-US" i="1" dirty="0"/>
              <a:t>code coverage.</a:t>
            </a:r>
            <a:endParaRPr lang="en-US" i="0" dirty="0"/>
          </a:p>
          <a:p>
            <a:endParaRPr lang="en-US" i="0" dirty="0"/>
          </a:p>
          <a:p>
            <a:r>
              <a:rPr lang="en-US" i="0" dirty="0"/>
              <a:t>Measuring code coverage is based on a really simple thought: if you’re not running code, you’re not testing it.</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237798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250937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4257436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just the input 1 will get line coverage </a:t>
            </a:r>
            <a:r>
              <a:rPr lang="en-US" i="1" dirty="0"/>
              <a:t>and </a:t>
            </a:r>
            <a:r>
              <a:rPr lang="en-US" i="0" dirty="0"/>
              <a:t>branch coverage. That’s not great! But path coverage would take an infinite number of tests. This metric isn’t perfect!)</a:t>
            </a:r>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41146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5/5/2026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5/5/2026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5/5/2026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5/5/2026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5/5/2026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5/5/2026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5/5/2026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5/5/2026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5/5/2026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5/5/2026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5/5/2026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5/5/2026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5/5/2026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r>
              <a:rPr lang="en-US" altLang="en-US" dirty="0">
                <a:sym typeface="Helvetica Neue" charset="0"/>
              </a:rPr>
              <a:t>Module 3.2: Code Coverage &amp; Mutation Testing</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r>
              <a:rPr lang="en-US" sz="2400" dirty="0"/>
              <a:t>Adeel Bhutta</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2026 Released under the </a:t>
            </a:r>
            <a:r>
              <a:rPr lang="en-US" dirty="0">
                <a:solidFill>
                  <a:srgbClr val="D41B2C"/>
                </a:solidFill>
                <a:hlinkClick r:id="rId3"/>
              </a:rPr>
              <a:t>CC BY-SA</a:t>
            </a:r>
            <a:r>
              <a:rPr lang="en-US" dirty="0">
                <a:solidFill>
                  <a:srgbClr val="5C5962"/>
                </a:solidFill>
              </a:rPr>
              <a:t> license</a:t>
            </a:r>
            <a:endParaRPr lang="en-US" dirty="0"/>
          </a:p>
        </p:txBody>
      </p:sp>
      <p:sp>
        <p:nvSpPr>
          <p:cNvPr id="5" name="TextBox 4">
            <a:extLst>
              <a:ext uri="{FF2B5EF4-FFF2-40B4-BE49-F238E27FC236}">
                <a16:creationId xmlns:a16="http://schemas.microsoft.com/office/drawing/2014/main" id="{E2CC67B2-D054-4205-15E3-D9ECBB15CFBA}"/>
              </a:ext>
            </a:extLst>
          </p:cNvPr>
          <p:cNvSpPr txBox="1"/>
          <p:nvPr/>
        </p:nvSpPr>
        <p:spPr>
          <a:xfrm>
            <a:off x="-3002692" y="4003589"/>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endParaRPr lang="en-US" dirty="0">
              <a:solidFill>
                <a:schemeClr val="tx1"/>
              </a:solidFill>
            </a:endParaRPr>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083E-BC03-7143-3305-7D5C8856EC3B}"/>
              </a:ext>
            </a:extLst>
          </p:cNvPr>
          <p:cNvSpPr>
            <a:spLocks noGrp="1"/>
          </p:cNvSpPr>
          <p:nvPr>
            <p:ph type="title"/>
          </p:nvPr>
        </p:nvSpPr>
        <p:spPr/>
        <p:txBody>
          <a:bodyPr/>
          <a:lstStyle/>
          <a:p>
            <a:r>
              <a:rPr lang="en-US" dirty="0"/>
              <a:t>Code Coverage: Example 1</a:t>
            </a:r>
          </a:p>
        </p:txBody>
      </p:sp>
      <p:sp>
        <p:nvSpPr>
          <p:cNvPr id="3" name="Content Placeholder 2">
            <a:extLst>
              <a:ext uri="{FF2B5EF4-FFF2-40B4-BE49-F238E27FC236}">
                <a16:creationId xmlns:a16="http://schemas.microsoft.com/office/drawing/2014/main" id="{CEEB21CC-6ECC-AE79-F5AB-B8188A7BA5D6}"/>
              </a:ext>
            </a:extLst>
          </p:cNvPr>
          <p:cNvSpPr>
            <a:spLocks noGrp="1"/>
          </p:cNvSpPr>
          <p:nvPr>
            <p:ph idx="1"/>
          </p:nvPr>
        </p:nvSpPr>
        <p:spPr/>
        <p:txBody>
          <a:bodyPr/>
          <a:lstStyle/>
          <a:p>
            <a:pPr marL="0" indent="0">
              <a:buNone/>
            </a:pPr>
            <a:r>
              <a:rPr lang="en-US" dirty="0"/>
              <a:t>What tests will get line/branch/path coverage here?</a:t>
            </a:r>
          </a:p>
        </p:txBody>
      </p:sp>
      <p:sp>
        <p:nvSpPr>
          <p:cNvPr id="4" name="Slide Number Placeholder 3">
            <a:extLst>
              <a:ext uri="{FF2B5EF4-FFF2-40B4-BE49-F238E27FC236}">
                <a16:creationId xmlns:a16="http://schemas.microsoft.com/office/drawing/2014/main" id="{D90F8408-869B-696B-6166-4C6F4BDF59FB}"/>
              </a:ext>
            </a:extLst>
          </p:cNvPr>
          <p:cNvSpPr>
            <a:spLocks noGrp="1"/>
          </p:cNvSpPr>
          <p:nvPr>
            <p:ph type="sldNum" sz="quarter" idx="12"/>
          </p:nvPr>
        </p:nvSpPr>
        <p:spPr/>
        <p:txBody>
          <a:bodyPr/>
          <a:lstStyle/>
          <a:p>
            <a:fld id="{20F37917-FD3A-4669-9018-DA04BCDD3D75}" type="slidenum">
              <a:rPr lang="en-US" smtClean="0"/>
              <a:t>10</a:t>
            </a:fld>
            <a:endParaRPr lang="en-US"/>
          </a:p>
        </p:txBody>
      </p:sp>
      <p:sp>
        <p:nvSpPr>
          <p:cNvPr id="5" name="TextBox 4">
            <a:extLst>
              <a:ext uri="{FF2B5EF4-FFF2-40B4-BE49-F238E27FC236}">
                <a16:creationId xmlns:a16="http://schemas.microsoft.com/office/drawing/2014/main" id="{657D6DBF-0D3B-3245-8AFD-BA6693B645B6}"/>
              </a:ext>
            </a:extLst>
          </p:cNvPr>
          <p:cNvSpPr txBox="1"/>
          <p:nvPr/>
        </p:nvSpPr>
        <p:spPr>
          <a:xfrm>
            <a:off x="744069" y="2501474"/>
            <a:ext cx="11354146" cy="278204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pPr>
            <a:r>
              <a:rPr lang="en-US" sz="2000" dirty="0">
                <a:solidFill>
                  <a:srgbClr val="008000"/>
                </a:solidFill>
                <a:latin typeface="Consolas" panose="020B0609020204030204" pitchFamily="49" charset="0"/>
                <a:cs typeface="Consolas" panose="020B0609020204030204" pitchFamily="49" charset="0"/>
              </a:rPr>
              <a:t>/** Returns an array that repeats "hello"</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buNone/>
            </a:pPr>
            <a:r>
              <a:rPr lang="en-US" sz="2000" dirty="0">
                <a:solidFill>
                  <a:srgbClr val="008000"/>
                </a:solidFill>
                <a:latin typeface="Consolas" panose="020B0609020204030204" pitchFamily="49" charset="0"/>
                <a:cs typeface="Consolas" panose="020B0609020204030204" pitchFamily="49" charset="0"/>
              </a:rPr>
              <a:t> * </a:t>
            </a:r>
            <a:r>
              <a:rPr lang="en-US" sz="2000" dirty="0">
                <a:solidFill>
                  <a:srgbClr val="0000FF"/>
                </a:solidFill>
                <a:latin typeface="Consolas" panose="020B0609020204030204" pitchFamily="49" charset="0"/>
                <a:cs typeface="Consolas" panose="020B0609020204030204" pitchFamily="49" charset="0"/>
              </a:rPr>
              <a:t>@param</a:t>
            </a:r>
            <a:r>
              <a:rPr lang="en-US" sz="2000" dirty="0">
                <a:solidFill>
                  <a:srgbClr val="008000"/>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numHellos</a:t>
            </a:r>
            <a:r>
              <a:rPr lang="en-US" sz="2000" dirty="0">
                <a:solidFill>
                  <a:srgbClr val="008000"/>
                </a:solidFill>
                <a:latin typeface="Consolas" panose="020B0609020204030204" pitchFamily="49" charset="0"/>
                <a:cs typeface="Consolas" panose="020B0609020204030204" pitchFamily="49" charset="0"/>
              </a:rPr>
              <a:t> - number of “</a:t>
            </a:r>
            <a:r>
              <a:rPr lang="en-US" sz="2000" dirty="0" err="1">
                <a:solidFill>
                  <a:srgbClr val="008000"/>
                </a:solidFill>
                <a:latin typeface="Consolas" panose="020B0609020204030204" pitchFamily="49" charset="0"/>
                <a:cs typeface="Consolas" panose="020B0609020204030204" pitchFamily="49" charset="0"/>
              </a:rPr>
              <a:t>hello”s</a:t>
            </a:r>
            <a:r>
              <a:rPr lang="en-US" sz="2000" dirty="0">
                <a:solidFill>
                  <a:srgbClr val="008000"/>
                </a:solidFill>
                <a:latin typeface="Consolas" panose="020B0609020204030204" pitchFamily="49" charset="0"/>
                <a:cs typeface="Consolas" panose="020B0609020204030204" pitchFamily="49" charset="0"/>
              </a:rPr>
              <a:t> to return, must be an integer &gt;= 0</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buNone/>
            </a:pPr>
            <a:r>
              <a:rPr lang="en-US" sz="2000" dirty="0">
                <a:solidFill>
                  <a:srgbClr val="008000"/>
                </a:solidFill>
                <a:latin typeface="Consolas" panose="020B0609020204030204" pitchFamily="49" charset="0"/>
                <a:cs typeface="Consolas" panose="020B0609020204030204" pitchFamily="49" charset="0"/>
              </a:rPr>
              <a:t> */</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buNone/>
            </a:pPr>
            <a:r>
              <a:rPr lang="en-US" sz="2000" dirty="0">
                <a:solidFill>
                  <a:srgbClr val="0000FF"/>
                </a:solidFill>
                <a:latin typeface="Consolas" panose="020B0609020204030204" pitchFamily="49" charset="0"/>
                <a:cs typeface="Consolas" panose="020B0609020204030204" pitchFamily="49" charset="0"/>
              </a:rPr>
              <a:t>function</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795E26"/>
                </a:solidFill>
                <a:latin typeface="Consolas" panose="020B0609020204030204" pitchFamily="49" charset="0"/>
                <a:cs typeface="Consolas" panose="020B0609020204030204" pitchFamily="49" charset="0"/>
              </a:rPr>
              <a:t>helloNTimes</a:t>
            </a:r>
            <a:r>
              <a:rPr lang="en-US" sz="2000" dirty="0">
                <a:solidFill>
                  <a:srgbClr val="3B3B3B"/>
                </a:solidFill>
                <a:latin typeface="Consolas" panose="020B0609020204030204" pitchFamily="49" charset="0"/>
                <a:cs typeface="Consolas" panose="020B0609020204030204" pitchFamily="49" charset="0"/>
              </a:rPr>
              <a:t>(</a:t>
            </a:r>
            <a:r>
              <a:rPr lang="en-US" sz="2000" dirty="0" err="1">
                <a:solidFill>
                  <a:srgbClr val="001080"/>
                </a:solidFill>
                <a:latin typeface="Consolas" panose="020B0609020204030204" pitchFamily="49" charset="0"/>
                <a:cs typeface="Consolas" panose="020B0609020204030204" pitchFamily="49" charset="0"/>
              </a:rPr>
              <a:t>numHellos</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267F99"/>
                </a:solidFill>
                <a:latin typeface="Consolas" panose="020B0609020204030204" pitchFamily="49" charset="0"/>
                <a:cs typeface="Consolas" panose="020B0609020204030204" pitchFamily="49" charset="0"/>
              </a:rPr>
              <a:t>number</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267F99"/>
                </a:solidFill>
                <a:latin typeface="Consolas" panose="020B0609020204030204" pitchFamily="49" charset="0"/>
                <a:cs typeface="Consolas" panose="020B0609020204030204" pitchFamily="49" charset="0"/>
              </a:rPr>
              <a:t>string[]</a:t>
            </a:r>
            <a:r>
              <a:rPr lang="en-US" sz="2000" dirty="0">
                <a:solidFill>
                  <a:srgbClr val="3B3B3B"/>
                </a:solidFill>
                <a:latin typeface="Consolas" panose="020B0609020204030204" pitchFamily="49" charset="0"/>
                <a:cs typeface="Consolas" panose="020B0609020204030204" pitchFamily="49" charset="0"/>
              </a:rPr>
              <a:t> {</a:t>
            </a:r>
            <a:br>
              <a:rPr lang="en-US" sz="2000" dirty="0">
                <a:solidFill>
                  <a:srgbClr val="3B3B3B"/>
                </a:solidFill>
                <a:latin typeface="Consolas" panose="020B0609020204030204" pitchFamily="49" charset="0"/>
                <a:cs typeface="Consolas" panose="020B0609020204030204" pitchFamily="49" charset="0"/>
              </a:rPr>
            </a:b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const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70C0"/>
                </a:solidFill>
                <a:latin typeface="Consolas" panose="020B0609020204030204" pitchFamily="49" charset="0"/>
                <a:cs typeface="Consolas" panose="020B0609020204030204" pitchFamily="49" charset="0"/>
              </a:rPr>
              <a:t>arr</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267F99"/>
                </a:solidFill>
                <a:latin typeface="Consolas" panose="020B0609020204030204" pitchFamily="49" charset="0"/>
                <a:cs typeface="Consolas" panose="020B0609020204030204" pitchFamily="49" charset="0"/>
              </a:rPr>
              <a:t>string[]</a:t>
            </a:r>
            <a:r>
              <a:rPr lang="en-US" sz="2000" dirty="0">
                <a:solidFill>
                  <a:srgbClr val="3B3B3B"/>
                </a:solidFill>
                <a:latin typeface="Consolas" panose="020B0609020204030204" pitchFamily="49" charset="0"/>
                <a:cs typeface="Consolas" panose="020B0609020204030204" pitchFamily="49" charset="0"/>
              </a:rPr>
              <a:t> = [];</a:t>
            </a:r>
          </a:p>
          <a:p>
            <a:pPr>
              <a:lnSpc>
                <a:spcPct val="110000"/>
              </a:lnSpc>
              <a:buNone/>
            </a:pPr>
            <a:r>
              <a:rPr lang="en-US" sz="2000" dirty="0">
                <a:solidFill>
                  <a:srgbClr val="AF00DB"/>
                </a:solidFill>
                <a:latin typeface="Consolas" panose="020B0609020204030204" pitchFamily="49" charset="0"/>
                <a:cs typeface="Consolas" panose="020B0609020204030204" pitchFamily="49" charset="0"/>
              </a:rPr>
              <a:t>  for</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let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i</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numHellos</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i</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98658"/>
                </a:solidFill>
                <a:latin typeface="Consolas" panose="020B0609020204030204" pitchFamily="49" charset="0"/>
                <a:cs typeface="Consolas" panose="020B0609020204030204" pitchFamily="49" charset="0"/>
              </a:rPr>
              <a:t>0</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i</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 </a:t>
            </a:r>
            <a:r>
              <a:rPr lang="en-US" sz="2000" dirty="0" err="1">
                <a:solidFill>
                  <a:srgbClr val="001080"/>
                </a:solidFill>
                <a:latin typeface="Consolas" panose="020B0609020204030204" pitchFamily="49" charset="0"/>
                <a:cs typeface="Consolas" panose="020B0609020204030204" pitchFamily="49" charset="0"/>
              </a:rPr>
              <a:t>arr.</a:t>
            </a:r>
            <a:r>
              <a:rPr lang="en-US" sz="2000" dirty="0" err="1">
                <a:solidFill>
                  <a:schemeClr val="accent4">
                    <a:lumMod val="50000"/>
                  </a:schemeClr>
                </a:solidFill>
                <a:latin typeface="Consolas" panose="020B0609020204030204" pitchFamily="49" charset="0"/>
                <a:cs typeface="Consolas" panose="020B0609020204030204" pitchFamily="49" charset="0"/>
              </a:rPr>
              <a:t>push</a:t>
            </a:r>
            <a:r>
              <a:rPr lang="en-US" sz="2000" dirty="0">
                <a:solidFill>
                  <a:srgbClr val="001080"/>
                </a:solidFill>
                <a:latin typeface="Consolas" panose="020B0609020204030204" pitchFamily="49" charset="0"/>
                <a:cs typeface="Consolas" panose="020B0609020204030204" pitchFamily="49" charset="0"/>
              </a:rPr>
              <a:t>(</a:t>
            </a:r>
            <a:r>
              <a:rPr lang="en-US" sz="2000" dirty="0">
                <a:solidFill>
                  <a:srgbClr val="C00000"/>
                </a:solidFill>
                <a:latin typeface="Consolas" panose="020B0609020204030204" pitchFamily="49" charset="0"/>
                <a:cs typeface="Consolas" panose="020B0609020204030204" pitchFamily="49" charset="0"/>
              </a:rPr>
              <a:t>"hello"</a:t>
            </a:r>
            <a:r>
              <a:rPr lang="en-US" sz="2000" dirty="0">
                <a:solidFill>
                  <a:srgbClr val="001080"/>
                </a:solidFill>
                <a:latin typeface="Consolas" panose="020B0609020204030204" pitchFamily="49" charset="0"/>
                <a:cs typeface="Consolas" panose="020B0609020204030204" pitchFamily="49" charset="0"/>
              </a:rPr>
              <a:t>); </a:t>
            </a:r>
            <a:r>
              <a:rPr lang="en-US" sz="2000" dirty="0">
                <a:solidFill>
                  <a:srgbClr val="3B3B3B"/>
                </a:solidFill>
                <a:latin typeface="Consolas" panose="020B0609020204030204" pitchFamily="49" charset="0"/>
                <a:cs typeface="Consolas" panose="020B0609020204030204" pitchFamily="49" charset="0"/>
              </a:rPr>
              <a:t>}</a:t>
            </a:r>
            <a:br>
              <a:rPr lang="en-US" sz="2000" dirty="0">
                <a:solidFill>
                  <a:srgbClr val="3B3B3B"/>
                </a:solidFill>
                <a:latin typeface="Consolas" panose="020B0609020204030204" pitchFamily="49" charset="0"/>
                <a:cs typeface="Consolas" panose="020B0609020204030204" pitchFamily="49" charset="0"/>
              </a:rPr>
            </a:b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return </a:t>
            </a:r>
            <a:r>
              <a:rPr lang="en-US" sz="2000" dirty="0" err="1">
                <a:solidFill>
                  <a:srgbClr val="001080"/>
                </a:solidFill>
                <a:latin typeface="Consolas" panose="020B0609020204030204" pitchFamily="49" charset="0"/>
                <a:cs typeface="Consolas" panose="020B0609020204030204" pitchFamily="49" charset="0"/>
              </a:rPr>
              <a:t>arr</a:t>
            </a:r>
            <a:r>
              <a:rPr lang="en-US" sz="2000" dirty="0">
                <a:solidFill>
                  <a:srgbClr val="001080"/>
                </a:solidFill>
                <a:latin typeface="Consolas" panose="020B0609020204030204" pitchFamily="49" charset="0"/>
                <a:cs typeface="Consolas" panose="020B0609020204030204" pitchFamily="49" charset="0"/>
              </a:rPr>
              <a:t>;</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pPr>
            <a:r>
              <a:rPr lang="en-US" sz="2000" dirty="0">
                <a:solidFill>
                  <a:srgbClr val="3B3B3B"/>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07622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074FD-D20C-7CBA-7145-A607CF7B3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F72CA-E97F-D3BD-0B02-44B5CC0B2C3D}"/>
              </a:ext>
            </a:extLst>
          </p:cNvPr>
          <p:cNvSpPr>
            <a:spLocks noGrp="1"/>
          </p:cNvSpPr>
          <p:nvPr>
            <p:ph type="title"/>
          </p:nvPr>
        </p:nvSpPr>
        <p:spPr/>
        <p:txBody>
          <a:bodyPr/>
          <a:lstStyle/>
          <a:p>
            <a:r>
              <a:rPr lang="en-US" dirty="0"/>
              <a:t>Code Coverage: Example 2</a:t>
            </a:r>
          </a:p>
        </p:txBody>
      </p:sp>
      <p:sp>
        <p:nvSpPr>
          <p:cNvPr id="3" name="Content Placeholder 2">
            <a:extLst>
              <a:ext uri="{FF2B5EF4-FFF2-40B4-BE49-F238E27FC236}">
                <a16:creationId xmlns:a16="http://schemas.microsoft.com/office/drawing/2014/main" id="{6B523148-C504-4C21-1541-CC438AFAAF11}"/>
              </a:ext>
            </a:extLst>
          </p:cNvPr>
          <p:cNvSpPr>
            <a:spLocks noGrp="1"/>
          </p:cNvSpPr>
          <p:nvPr>
            <p:ph idx="1"/>
          </p:nvPr>
        </p:nvSpPr>
        <p:spPr/>
        <p:txBody>
          <a:bodyPr/>
          <a:lstStyle/>
          <a:p>
            <a:pPr marL="0" indent="0">
              <a:buNone/>
            </a:pPr>
            <a:r>
              <a:rPr lang="en-US" dirty="0"/>
              <a:t>What tests will get line/branch/path coverage here?</a:t>
            </a:r>
          </a:p>
        </p:txBody>
      </p:sp>
      <p:sp>
        <p:nvSpPr>
          <p:cNvPr id="4" name="Slide Number Placeholder 3">
            <a:extLst>
              <a:ext uri="{FF2B5EF4-FFF2-40B4-BE49-F238E27FC236}">
                <a16:creationId xmlns:a16="http://schemas.microsoft.com/office/drawing/2014/main" id="{5D79B563-FA25-DE5E-F8D5-58C1945CBE4C}"/>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5" name="TextBox 4">
            <a:extLst>
              <a:ext uri="{FF2B5EF4-FFF2-40B4-BE49-F238E27FC236}">
                <a16:creationId xmlns:a16="http://schemas.microsoft.com/office/drawing/2014/main" id="{75CFD0E7-AE43-5654-CC94-2CFF670D7B5A}"/>
              </a:ext>
            </a:extLst>
          </p:cNvPr>
          <p:cNvSpPr txBox="1"/>
          <p:nvPr/>
        </p:nvSpPr>
        <p:spPr>
          <a:xfrm>
            <a:off x="744069" y="2501474"/>
            <a:ext cx="11354146" cy="44748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2000" dirty="0">
                <a:solidFill>
                  <a:srgbClr val="002060"/>
                </a:solidFill>
                <a:latin typeface="Consolas" panose="020B0609020204030204" pitchFamily="49" charset="0"/>
                <a:cs typeface="Consolas" panose="020B0609020204030204" pitchFamily="49" charset="0"/>
              </a:rPr>
              <a:t>const</a:t>
            </a:r>
            <a:r>
              <a:rPr lang="en-US" sz="2000" dirty="0">
                <a:solidFill>
                  <a:schemeClr val="tx1"/>
                </a:solidFill>
                <a:latin typeface="Consolas" panose="020B0609020204030204" pitchFamily="49" charset="0"/>
                <a:cs typeface="Consolas" panose="020B0609020204030204" pitchFamily="49" charset="0"/>
              </a:rPr>
              <a:t> </a:t>
            </a:r>
            <a:r>
              <a:rPr lang="en-US" sz="2000" dirty="0" err="1">
                <a:solidFill>
                  <a:srgbClr val="0070C0"/>
                </a:solidFill>
                <a:latin typeface="Consolas" panose="020B0609020204030204" pitchFamily="49" charset="0"/>
                <a:cs typeface="Consolas" panose="020B0609020204030204" pitchFamily="49" charset="0"/>
              </a:rPr>
              <a:t>zHelloInput</a:t>
            </a:r>
            <a:r>
              <a:rPr lang="en-US" sz="2000" dirty="0">
                <a:solidFill>
                  <a:schemeClr val="tx1"/>
                </a:solidFill>
                <a:latin typeface="Consolas" panose="020B0609020204030204" pitchFamily="49" charset="0"/>
                <a:cs typeface="Consolas" panose="020B0609020204030204" pitchFamily="49" charset="0"/>
              </a:rPr>
              <a:t> = </a:t>
            </a:r>
            <a:r>
              <a:rPr lang="en-US" sz="2000" dirty="0" err="1">
                <a:solidFill>
                  <a:srgbClr val="0070C0"/>
                </a:solidFill>
                <a:latin typeface="Consolas" panose="020B0609020204030204" pitchFamily="49" charset="0"/>
                <a:cs typeface="Consolas" panose="020B0609020204030204" pitchFamily="49" charset="0"/>
              </a:rPr>
              <a:t>z</a:t>
            </a:r>
            <a:r>
              <a:rPr lang="en-US" sz="2000" dirty="0" err="1">
                <a:solidFill>
                  <a:schemeClr val="tx1"/>
                </a:solidFill>
                <a:latin typeface="Consolas" panose="020B0609020204030204" pitchFamily="49" charset="0"/>
                <a:cs typeface="Consolas" panose="020B0609020204030204" pitchFamily="49" charset="0"/>
              </a:rPr>
              <a:t>.</a:t>
            </a:r>
            <a:r>
              <a:rPr lang="en-US" sz="2000" dirty="0" err="1">
                <a:solidFill>
                  <a:schemeClr val="accent4">
                    <a:lumMod val="50000"/>
                  </a:schemeClr>
                </a:solidFill>
                <a:latin typeface="Consolas" panose="020B0609020204030204" pitchFamily="49" charset="0"/>
                <a:cs typeface="Consolas" panose="020B0609020204030204" pitchFamily="49" charset="0"/>
              </a:rPr>
              <a:t>int</a:t>
            </a:r>
            <a:r>
              <a:rPr lang="en-US" sz="2000" dirty="0">
                <a:solidFill>
                  <a:schemeClr val="tx1"/>
                </a:solidFill>
                <a:latin typeface="Consolas" panose="020B0609020204030204" pitchFamily="49" charset="0"/>
                <a:cs typeface="Consolas" panose="020B0609020204030204" pitchFamily="49" charset="0"/>
              </a:rPr>
              <a:t>().</a:t>
            </a:r>
            <a:r>
              <a:rPr lang="en-US" sz="2000" dirty="0" err="1">
                <a:solidFill>
                  <a:schemeClr val="accent4">
                    <a:lumMod val="50000"/>
                  </a:schemeClr>
                </a:solidFill>
                <a:latin typeface="Consolas" panose="020B0609020204030204" pitchFamily="49" charset="0"/>
                <a:cs typeface="Consolas" panose="020B0609020204030204" pitchFamily="49" charset="0"/>
              </a:rPr>
              <a:t>gte</a:t>
            </a:r>
            <a:r>
              <a:rPr lang="en-US" sz="2000" dirty="0">
                <a:solidFill>
                  <a:schemeClr val="tx1"/>
                </a:solidFill>
                <a:latin typeface="Consolas" panose="020B0609020204030204" pitchFamily="49" charset="0"/>
                <a:cs typeface="Consolas" panose="020B0609020204030204" pitchFamily="49" charset="0"/>
              </a:rPr>
              <a:t>(</a:t>
            </a:r>
            <a:r>
              <a:rPr lang="en-US" sz="2000" dirty="0">
                <a:solidFill>
                  <a:srgbClr val="0070C0"/>
                </a:solidFill>
                <a:latin typeface="Consolas" panose="020B0609020204030204" pitchFamily="49" charset="0"/>
                <a:cs typeface="Consolas" panose="020B0609020204030204" pitchFamily="49" charset="0"/>
              </a:rPr>
              <a:t>0</a:t>
            </a:r>
            <a:r>
              <a:rPr lang="en-US" sz="2000" dirty="0">
                <a:solidFill>
                  <a:schemeClr val="tx1"/>
                </a:solidFill>
                <a:latin typeface="Consolas" panose="020B0609020204030204" pitchFamily="49" charset="0"/>
                <a:cs typeface="Consolas" panose="020B0609020204030204" pitchFamily="49" charset="0"/>
              </a:rPr>
              <a:t>);</a:t>
            </a:r>
          </a:p>
          <a:p>
            <a:pPr>
              <a:lnSpc>
                <a:spcPct val="110000"/>
              </a:lnSpc>
              <a:buNone/>
            </a:pPr>
            <a:endParaRPr lang="en-US" sz="2000" dirty="0">
              <a:solidFill>
                <a:srgbClr val="008000"/>
              </a:solidFill>
              <a:latin typeface="Consolas" panose="020B0609020204030204" pitchFamily="49" charset="0"/>
              <a:cs typeface="Consolas" panose="020B0609020204030204" pitchFamily="49" charset="0"/>
            </a:endParaRPr>
          </a:p>
          <a:p>
            <a:pPr>
              <a:lnSpc>
                <a:spcPct val="110000"/>
              </a:lnSpc>
            </a:pPr>
            <a:r>
              <a:rPr lang="en-US" sz="2000" dirty="0">
                <a:solidFill>
                  <a:srgbClr val="008000"/>
                </a:solidFill>
                <a:latin typeface="Consolas" panose="020B0609020204030204" pitchFamily="49" charset="0"/>
                <a:cs typeface="Consolas" panose="020B0609020204030204" pitchFamily="49" charset="0"/>
              </a:rPr>
              <a:t>/** Returns an array that repeats "hello"</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buNone/>
            </a:pPr>
            <a:r>
              <a:rPr lang="en-US" sz="2000" dirty="0">
                <a:solidFill>
                  <a:srgbClr val="008000"/>
                </a:solidFill>
                <a:latin typeface="Consolas" panose="020B0609020204030204" pitchFamily="49" charset="0"/>
                <a:cs typeface="Consolas" panose="020B0609020204030204" pitchFamily="49" charset="0"/>
              </a:rPr>
              <a:t> * </a:t>
            </a:r>
            <a:r>
              <a:rPr lang="en-US" sz="2000" dirty="0">
                <a:solidFill>
                  <a:srgbClr val="0000FF"/>
                </a:solidFill>
                <a:latin typeface="Consolas" panose="020B0609020204030204" pitchFamily="49" charset="0"/>
                <a:cs typeface="Consolas" panose="020B0609020204030204" pitchFamily="49" charset="0"/>
              </a:rPr>
              <a:t>@param</a:t>
            </a:r>
            <a:r>
              <a:rPr lang="en-US" sz="2000" dirty="0">
                <a:solidFill>
                  <a:srgbClr val="008000"/>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numHellos</a:t>
            </a:r>
            <a:r>
              <a:rPr lang="en-US" sz="2000" dirty="0">
                <a:solidFill>
                  <a:srgbClr val="008000"/>
                </a:solidFill>
                <a:latin typeface="Consolas" panose="020B0609020204030204" pitchFamily="49" charset="0"/>
                <a:cs typeface="Consolas" panose="020B0609020204030204" pitchFamily="49" charset="0"/>
              </a:rPr>
              <a:t> - number of times to say “hello”</a:t>
            </a:r>
          </a:p>
          <a:p>
            <a:pPr>
              <a:lnSpc>
                <a:spcPct val="110000"/>
              </a:lnSpc>
              <a:buNone/>
            </a:pPr>
            <a:r>
              <a:rPr lang="en-US" sz="2000" dirty="0">
                <a:solidFill>
                  <a:srgbClr val="008000"/>
                </a:solidFill>
                <a:latin typeface="Consolas" panose="020B0609020204030204" pitchFamily="49" charset="0"/>
                <a:cs typeface="Consolas" panose="020B0609020204030204" pitchFamily="49" charset="0"/>
              </a:rPr>
              <a:t> * </a:t>
            </a:r>
            <a:r>
              <a:rPr lang="en-US" sz="2000" dirty="0">
                <a:solidFill>
                  <a:srgbClr val="0000FF"/>
                </a:solidFill>
                <a:latin typeface="Consolas" panose="020B0609020204030204" pitchFamily="49" charset="0"/>
                <a:cs typeface="Consolas" panose="020B0609020204030204" pitchFamily="49" charset="0"/>
              </a:rPr>
              <a:t>@throws </a:t>
            </a:r>
            <a:r>
              <a:rPr lang="en-US" sz="2000" dirty="0">
                <a:solidFill>
                  <a:srgbClr val="008000"/>
                </a:solidFill>
                <a:latin typeface="Consolas" panose="020B0609020204030204" pitchFamily="49" charset="0"/>
                <a:cs typeface="Consolas" panose="020B0609020204030204" pitchFamily="49" charset="0"/>
              </a:rPr>
              <a:t>if the input is not an integer &gt;= 0</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buNone/>
            </a:pPr>
            <a:r>
              <a:rPr lang="en-US" sz="2000" dirty="0">
                <a:solidFill>
                  <a:srgbClr val="008000"/>
                </a:solidFill>
                <a:latin typeface="Consolas" panose="020B0609020204030204" pitchFamily="49" charset="0"/>
                <a:cs typeface="Consolas" panose="020B0609020204030204" pitchFamily="49" charset="0"/>
              </a:rPr>
              <a:t> */</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buNone/>
            </a:pPr>
            <a:r>
              <a:rPr lang="en-US" sz="2000" dirty="0">
                <a:solidFill>
                  <a:srgbClr val="0000FF"/>
                </a:solidFill>
                <a:latin typeface="Consolas" panose="020B0609020204030204" pitchFamily="49" charset="0"/>
                <a:cs typeface="Consolas" panose="020B0609020204030204" pitchFamily="49" charset="0"/>
              </a:rPr>
              <a:t>function</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795E26"/>
                </a:solidFill>
                <a:latin typeface="Consolas" panose="020B0609020204030204" pitchFamily="49" charset="0"/>
                <a:cs typeface="Consolas" panose="020B0609020204030204" pitchFamily="49" charset="0"/>
              </a:rPr>
              <a:t>helloNTimes</a:t>
            </a:r>
            <a:r>
              <a:rPr lang="en-US" sz="2000" dirty="0">
                <a:solidFill>
                  <a:srgbClr val="3B3B3B"/>
                </a:solidFill>
                <a:latin typeface="Consolas" panose="020B0609020204030204" pitchFamily="49" charset="0"/>
                <a:cs typeface="Consolas" panose="020B0609020204030204" pitchFamily="49" charset="0"/>
              </a:rPr>
              <a:t>(</a:t>
            </a:r>
            <a:r>
              <a:rPr lang="en-US" sz="2000" dirty="0" err="1">
                <a:solidFill>
                  <a:srgbClr val="001080"/>
                </a:solidFill>
                <a:latin typeface="Consolas" panose="020B0609020204030204" pitchFamily="49" charset="0"/>
                <a:cs typeface="Consolas" panose="020B0609020204030204" pitchFamily="49" charset="0"/>
              </a:rPr>
              <a:t>numHellos</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267F99"/>
                </a:solidFill>
                <a:latin typeface="Consolas" panose="020B0609020204030204" pitchFamily="49" charset="0"/>
                <a:cs typeface="Consolas" panose="020B0609020204030204" pitchFamily="49" charset="0"/>
              </a:rPr>
              <a:t>unknown</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267F99"/>
                </a:solidFill>
                <a:latin typeface="Consolas" panose="020B0609020204030204" pitchFamily="49" charset="0"/>
                <a:cs typeface="Consolas" panose="020B0609020204030204" pitchFamily="49" charset="0"/>
              </a:rPr>
              <a:t>string[]</a:t>
            </a:r>
            <a:r>
              <a:rPr lang="en-US" sz="2000" dirty="0">
                <a:solidFill>
                  <a:srgbClr val="3B3B3B"/>
                </a:solidFill>
                <a:latin typeface="Consolas" panose="020B0609020204030204" pitchFamily="49" charset="0"/>
                <a:cs typeface="Consolas" panose="020B0609020204030204" pitchFamily="49" charset="0"/>
              </a:rPr>
              <a:t> {</a:t>
            </a:r>
            <a:br>
              <a:rPr lang="en-US" sz="2000" dirty="0">
                <a:solidFill>
                  <a:srgbClr val="3B3B3B"/>
                </a:solidFill>
                <a:latin typeface="Consolas" panose="020B0609020204030204" pitchFamily="49" charset="0"/>
                <a:cs typeface="Consolas" panose="020B0609020204030204" pitchFamily="49" charset="0"/>
              </a:rPr>
            </a:b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const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70C0"/>
                </a:solidFill>
                <a:latin typeface="Consolas" panose="020B0609020204030204" pitchFamily="49" charset="0"/>
                <a:cs typeface="Consolas" panose="020B0609020204030204" pitchFamily="49" charset="0"/>
              </a:rPr>
              <a:t>parseResult</a:t>
            </a:r>
            <a:r>
              <a:rPr lang="en-US" sz="2000" dirty="0">
                <a:solidFill>
                  <a:srgbClr val="0070C0"/>
                </a:solidFill>
                <a:latin typeface="Consolas" panose="020B0609020204030204" pitchFamily="49" charset="0"/>
                <a:cs typeface="Consolas" panose="020B0609020204030204" pitchFamily="49" charset="0"/>
              </a:rPr>
              <a:t> </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2060"/>
                </a:solidFill>
                <a:latin typeface="Consolas" panose="020B0609020204030204" pitchFamily="49" charset="0"/>
                <a:cs typeface="Consolas" panose="020B0609020204030204" pitchFamily="49" charset="0"/>
              </a:rPr>
              <a:t>zHelloInput</a:t>
            </a:r>
            <a:r>
              <a:rPr lang="en-US" sz="2000" dirty="0" err="1">
                <a:solidFill>
                  <a:srgbClr val="3B3B3B"/>
                </a:solidFill>
                <a:latin typeface="Consolas" panose="020B0609020204030204" pitchFamily="49" charset="0"/>
                <a:cs typeface="Consolas" panose="020B0609020204030204" pitchFamily="49" charset="0"/>
              </a:rPr>
              <a:t>.</a:t>
            </a:r>
            <a:r>
              <a:rPr lang="en-US" sz="2000" dirty="0" err="1">
                <a:solidFill>
                  <a:schemeClr val="accent4">
                    <a:lumMod val="50000"/>
                  </a:schemeClr>
                </a:solidFill>
                <a:latin typeface="Consolas" panose="020B0609020204030204" pitchFamily="49" charset="0"/>
                <a:cs typeface="Consolas" panose="020B0609020204030204" pitchFamily="49" charset="0"/>
              </a:rPr>
              <a:t>safeParse</a:t>
            </a:r>
            <a:r>
              <a:rPr lang="en-US" sz="2000" dirty="0">
                <a:solidFill>
                  <a:srgbClr val="3B3B3B"/>
                </a:solidFill>
                <a:latin typeface="Consolas" panose="020B0609020204030204" pitchFamily="49" charset="0"/>
                <a:cs typeface="Consolas" panose="020B0609020204030204" pitchFamily="49" charset="0"/>
              </a:rPr>
              <a:t>(</a:t>
            </a:r>
            <a:r>
              <a:rPr lang="en-US" sz="2000" dirty="0" err="1">
                <a:solidFill>
                  <a:srgbClr val="001080"/>
                </a:solidFill>
                <a:latin typeface="Consolas" panose="020B0609020204030204" pitchFamily="49" charset="0"/>
                <a:cs typeface="Consolas" panose="020B0609020204030204" pitchFamily="49" charset="0"/>
              </a:rPr>
              <a:t>numHellos</a:t>
            </a:r>
            <a:r>
              <a:rPr lang="en-US" sz="20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 if </a:t>
            </a:r>
            <a:r>
              <a:rPr lang="en-US" sz="2000" dirty="0">
                <a:solidFill>
                  <a:srgbClr val="3B3B3B"/>
                </a:solidFill>
                <a:latin typeface="Consolas" panose="020B0609020204030204" pitchFamily="49" charset="0"/>
                <a:cs typeface="Consolas" panose="020B0609020204030204" pitchFamily="49" charset="0"/>
              </a:rPr>
              <a:t>(!</a:t>
            </a:r>
            <a:r>
              <a:rPr lang="en-US" sz="2000" dirty="0" err="1">
                <a:solidFill>
                  <a:srgbClr val="002060"/>
                </a:solidFill>
                <a:latin typeface="Consolas" panose="020B0609020204030204" pitchFamily="49" charset="0"/>
                <a:cs typeface="Consolas" panose="020B0609020204030204" pitchFamily="49" charset="0"/>
              </a:rPr>
              <a:t>parseResult.success</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throw new</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2060"/>
                </a:solidFill>
                <a:latin typeface="Consolas" panose="020B0609020204030204" pitchFamily="49" charset="0"/>
                <a:cs typeface="Consolas" panose="020B0609020204030204" pitchFamily="49" charset="0"/>
              </a:rPr>
              <a:t>Error</a:t>
            </a:r>
            <a:r>
              <a:rPr lang="en-US" sz="2000" dirty="0">
                <a:solidFill>
                  <a:srgbClr val="3B3B3B"/>
                </a:solidFill>
                <a:latin typeface="Consolas" panose="020B0609020204030204" pitchFamily="49" charset="0"/>
                <a:cs typeface="Consolas" panose="020B0609020204030204" pitchFamily="49" charset="0"/>
              </a:rPr>
              <a:t>(</a:t>
            </a:r>
            <a:r>
              <a:rPr lang="en-US" sz="2000" dirty="0">
                <a:solidFill>
                  <a:srgbClr val="C00000"/>
                </a:solidFill>
                <a:latin typeface="Consolas" panose="020B0609020204030204" pitchFamily="49" charset="0"/>
                <a:cs typeface="Consolas" panose="020B0609020204030204" pitchFamily="49" charset="0"/>
              </a:rPr>
              <a:t>"Invalid input"</a:t>
            </a:r>
            <a:r>
              <a:rPr lang="en-US" sz="20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const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70C0"/>
                </a:solidFill>
                <a:latin typeface="Consolas" panose="020B0609020204030204" pitchFamily="49" charset="0"/>
                <a:cs typeface="Consolas" panose="020B0609020204030204" pitchFamily="49" charset="0"/>
              </a:rPr>
              <a:t>arr</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267F99"/>
                </a:solidFill>
                <a:latin typeface="Consolas" panose="020B0609020204030204" pitchFamily="49" charset="0"/>
                <a:cs typeface="Consolas" panose="020B0609020204030204" pitchFamily="49" charset="0"/>
              </a:rPr>
              <a:t>string[]</a:t>
            </a:r>
            <a:r>
              <a:rPr lang="en-US" sz="2000" dirty="0">
                <a:solidFill>
                  <a:srgbClr val="3B3B3B"/>
                </a:solidFill>
                <a:latin typeface="Consolas" panose="020B0609020204030204" pitchFamily="49" charset="0"/>
                <a:cs typeface="Consolas" panose="020B0609020204030204" pitchFamily="49" charset="0"/>
              </a:rPr>
              <a:t> = [];</a:t>
            </a:r>
          </a:p>
          <a:p>
            <a:pPr>
              <a:lnSpc>
                <a:spcPct val="110000"/>
              </a:lnSpc>
              <a:buNone/>
            </a:pPr>
            <a:r>
              <a:rPr lang="en-US" sz="2000" dirty="0">
                <a:solidFill>
                  <a:srgbClr val="AF00DB"/>
                </a:solidFill>
                <a:latin typeface="Consolas" panose="020B0609020204030204" pitchFamily="49" charset="0"/>
                <a:cs typeface="Consolas" panose="020B0609020204030204" pitchFamily="49" charset="0"/>
              </a:rPr>
              <a:t>  for</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let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i</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parseResult.data</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i</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98658"/>
                </a:solidFill>
                <a:latin typeface="Consolas" panose="020B0609020204030204" pitchFamily="49" charset="0"/>
                <a:cs typeface="Consolas" panose="020B0609020204030204" pitchFamily="49" charset="0"/>
              </a:rPr>
              <a:t>0</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i</a:t>
            </a:r>
            <a:r>
              <a:rPr lang="en-US" sz="2000" dirty="0">
                <a:solidFill>
                  <a:srgbClr val="000000"/>
                </a:solidFill>
                <a:latin typeface="Consolas" panose="020B0609020204030204" pitchFamily="49" charset="0"/>
                <a:cs typeface="Consolas" panose="020B0609020204030204" pitchFamily="49" charset="0"/>
              </a:rPr>
              <a:t>--</a:t>
            </a:r>
            <a:r>
              <a:rPr lang="en-US" sz="2000" dirty="0">
                <a:solidFill>
                  <a:srgbClr val="3B3B3B"/>
                </a:solidFill>
                <a:latin typeface="Consolas" panose="020B0609020204030204" pitchFamily="49" charset="0"/>
                <a:cs typeface="Consolas" panose="020B0609020204030204" pitchFamily="49" charset="0"/>
              </a:rPr>
              <a:t>) { </a:t>
            </a:r>
            <a:r>
              <a:rPr lang="en-US" sz="2000" dirty="0" err="1">
                <a:solidFill>
                  <a:srgbClr val="001080"/>
                </a:solidFill>
                <a:latin typeface="Consolas" panose="020B0609020204030204" pitchFamily="49" charset="0"/>
                <a:cs typeface="Consolas" panose="020B0609020204030204" pitchFamily="49" charset="0"/>
              </a:rPr>
              <a:t>arr.</a:t>
            </a:r>
            <a:r>
              <a:rPr lang="en-US" sz="2000" dirty="0" err="1">
                <a:solidFill>
                  <a:schemeClr val="accent4">
                    <a:lumMod val="50000"/>
                  </a:schemeClr>
                </a:solidFill>
                <a:latin typeface="Consolas" panose="020B0609020204030204" pitchFamily="49" charset="0"/>
                <a:cs typeface="Consolas" panose="020B0609020204030204" pitchFamily="49" charset="0"/>
              </a:rPr>
              <a:t>push</a:t>
            </a:r>
            <a:r>
              <a:rPr lang="en-US" sz="2000" dirty="0">
                <a:solidFill>
                  <a:srgbClr val="001080"/>
                </a:solidFill>
                <a:latin typeface="Consolas" panose="020B0609020204030204" pitchFamily="49" charset="0"/>
                <a:cs typeface="Consolas" panose="020B0609020204030204" pitchFamily="49" charset="0"/>
              </a:rPr>
              <a:t>(</a:t>
            </a:r>
            <a:r>
              <a:rPr lang="en-US" sz="2000" dirty="0">
                <a:solidFill>
                  <a:srgbClr val="C00000"/>
                </a:solidFill>
                <a:latin typeface="Consolas" panose="020B0609020204030204" pitchFamily="49" charset="0"/>
                <a:cs typeface="Consolas" panose="020B0609020204030204" pitchFamily="49" charset="0"/>
              </a:rPr>
              <a:t>"hello"</a:t>
            </a:r>
            <a:r>
              <a:rPr lang="en-US" sz="2000" dirty="0">
                <a:solidFill>
                  <a:srgbClr val="001080"/>
                </a:solidFill>
                <a:latin typeface="Consolas" panose="020B0609020204030204" pitchFamily="49" charset="0"/>
                <a:cs typeface="Consolas" panose="020B0609020204030204" pitchFamily="49" charset="0"/>
              </a:rPr>
              <a:t>); </a:t>
            </a:r>
            <a:r>
              <a:rPr lang="en-US" sz="2000" dirty="0">
                <a:solidFill>
                  <a:srgbClr val="3B3B3B"/>
                </a:solidFill>
                <a:latin typeface="Consolas" panose="020B0609020204030204" pitchFamily="49" charset="0"/>
                <a:cs typeface="Consolas" panose="020B0609020204030204" pitchFamily="49" charset="0"/>
              </a:rPr>
              <a:t>}</a:t>
            </a:r>
            <a:br>
              <a:rPr lang="en-US" sz="2000" dirty="0">
                <a:solidFill>
                  <a:srgbClr val="3B3B3B"/>
                </a:solidFill>
                <a:latin typeface="Consolas" panose="020B0609020204030204" pitchFamily="49" charset="0"/>
                <a:cs typeface="Consolas" panose="020B0609020204030204" pitchFamily="49" charset="0"/>
              </a:rPr>
            </a:b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return </a:t>
            </a:r>
            <a:r>
              <a:rPr lang="en-US" sz="2000" dirty="0" err="1">
                <a:solidFill>
                  <a:srgbClr val="001080"/>
                </a:solidFill>
                <a:latin typeface="Consolas" panose="020B0609020204030204" pitchFamily="49" charset="0"/>
                <a:cs typeface="Consolas" panose="020B0609020204030204" pitchFamily="49" charset="0"/>
              </a:rPr>
              <a:t>arr</a:t>
            </a:r>
            <a:r>
              <a:rPr lang="en-US" sz="2000" dirty="0">
                <a:solidFill>
                  <a:srgbClr val="001080"/>
                </a:solidFill>
                <a:latin typeface="Consolas" panose="020B0609020204030204" pitchFamily="49" charset="0"/>
                <a:cs typeface="Consolas" panose="020B0609020204030204" pitchFamily="49" charset="0"/>
              </a:rPr>
              <a:t>;</a:t>
            </a:r>
            <a:endParaRPr lang="en-US" sz="2000" dirty="0">
              <a:solidFill>
                <a:srgbClr val="3B3B3B"/>
              </a:solidFill>
              <a:latin typeface="Consolas" panose="020B0609020204030204" pitchFamily="49" charset="0"/>
              <a:cs typeface="Consolas" panose="020B0609020204030204" pitchFamily="49" charset="0"/>
            </a:endParaRPr>
          </a:p>
          <a:p>
            <a:pPr>
              <a:lnSpc>
                <a:spcPct val="110000"/>
              </a:lnSpc>
            </a:pPr>
            <a:r>
              <a:rPr lang="en-US" sz="2000" dirty="0">
                <a:solidFill>
                  <a:srgbClr val="3B3B3B"/>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6340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E9652-9D0C-A4FB-126F-5AF99C58BB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8576E-8380-EBE1-85EE-FFDD210307B8}"/>
              </a:ext>
            </a:extLst>
          </p:cNvPr>
          <p:cNvSpPr>
            <a:spLocks noGrp="1"/>
          </p:cNvSpPr>
          <p:nvPr>
            <p:ph type="title"/>
          </p:nvPr>
        </p:nvSpPr>
        <p:spPr/>
        <p:txBody>
          <a:bodyPr/>
          <a:lstStyle/>
          <a:p>
            <a:r>
              <a:rPr lang="en-US" dirty="0"/>
              <a:t>Code Coverage and “edge” cases can be related</a:t>
            </a:r>
          </a:p>
        </p:txBody>
      </p:sp>
      <p:sp>
        <p:nvSpPr>
          <p:cNvPr id="3" name="Content Placeholder 2">
            <a:extLst>
              <a:ext uri="{FF2B5EF4-FFF2-40B4-BE49-F238E27FC236}">
                <a16:creationId xmlns:a16="http://schemas.microsoft.com/office/drawing/2014/main" id="{56B0DD0C-F651-B5E0-B2C8-11FDEFE7AECB}"/>
              </a:ext>
            </a:extLst>
          </p:cNvPr>
          <p:cNvSpPr>
            <a:spLocks noGrp="1"/>
          </p:cNvSpPr>
          <p:nvPr>
            <p:ph idx="1"/>
          </p:nvPr>
        </p:nvSpPr>
        <p:spPr>
          <a:xfrm>
            <a:off x="838200" y="1500160"/>
            <a:ext cx="10107706" cy="4856190"/>
          </a:xfrm>
        </p:spPr>
        <p:txBody>
          <a:bodyPr>
            <a:normAutofit/>
          </a:bodyPr>
          <a:lstStyle/>
          <a:p>
            <a:r>
              <a:rPr lang="en-US" dirty="0"/>
              <a:t>Some of our intuition about “edge cases” can be understood in terms of trying to imagine inputs that will provide code coverage for an unknown function.</a:t>
            </a:r>
          </a:p>
          <a:p>
            <a:pPr lvl="1"/>
            <a:r>
              <a:rPr lang="en-US" dirty="0"/>
              <a:t>BUT: code coverage won’t tell you to check 0 specifically if there’s a branch that checks x &gt;= 0</a:t>
            </a:r>
          </a:p>
          <a:p>
            <a:pPr lvl="1"/>
            <a:r>
              <a:rPr lang="en-US" dirty="0"/>
              <a:t>Thinking about the “edge case” of a branch is a good move</a:t>
            </a:r>
          </a:p>
          <a:p>
            <a:r>
              <a:rPr lang="en-US" dirty="0"/>
              <a:t>What inputs should we start with if:</a:t>
            </a:r>
          </a:p>
          <a:p>
            <a:pPr lvl="1"/>
            <a:r>
              <a:rPr lang="en-US" dirty="0"/>
              <a:t>We’re taking numbers that are supposed to represent a 5-digit zip code?</a:t>
            </a:r>
          </a:p>
          <a:p>
            <a:pPr lvl="1"/>
            <a:r>
              <a:rPr lang="en-US" dirty="0"/>
              <a:t>We’re taking strings that are supposed to represent a 5-digit zip code?</a:t>
            </a:r>
          </a:p>
          <a:p>
            <a:pPr lvl="1"/>
            <a:r>
              <a:rPr lang="en-US" dirty="0"/>
              <a:t>We’re taking an array of strings that represent people’s names?</a:t>
            </a:r>
          </a:p>
        </p:txBody>
      </p:sp>
      <p:sp>
        <p:nvSpPr>
          <p:cNvPr id="4" name="Slide Number Placeholder 3">
            <a:extLst>
              <a:ext uri="{FF2B5EF4-FFF2-40B4-BE49-F238E27FC236}">
                <a16:creationId xmlns:a16="http://schemas.microsoft.com/office/drawing/2014/main" id="{28886366-F4A6-819D-3F9E-BD8A8F1E2C5B}"/>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423983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EBACE-BAA4-E7F1-F9AE-846CD1616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ECA53-BC41-F0CC-0F1C-A1EFC8042C73}"/>
              </a:ext>
            </a:extLst>
          </p:cNvPr>
          <p:cNvSpPr>
            <a:spLocks noGrp="1"/>
          </p:cNvSpPr>
          <p:nvPr>
            <p:ph type="title"/>
          </p:nvPr>
        </p:nvSpPr>
        <p:spPr/>
        <p:txBody>
          <a:bodyPr/>
          <a:lstStyle/>
          <a:p>
            <a:r>
              <a:rPr lang="en-US" dirty="0"/>
              <a:t>Code Coverage in </a:t>
            </a:r>
            <a:r>
              <a:rPr lang="en-US" dirty="0" err="1"/>
              <a:t>Vitest</a:t>
            </a:r>
            <a:endParaRPr lang="en-US" dirty="0"/>
          </a:p>
        </p:txBody>
      </p:sp>
      <p:sp>
        <p:nvSpPr>
          <p:cNvPr id="3" name="Content Placeholder 2">
            <a:extLst>
              <a:ext uri="{FF2B5EF4-FFF2-40B4-BE49-F238E27FC236}">
                <a16:creationId xmlns:a16="http://schemas.microsoft.com/office/drawing/2014/main" id="{40E625BA-2686-E742-4888-C31F7FCC3A59}"/>
              </a:ext>
            </a:extLst>
          </p:cNvPr>
          <p:cNvSpPr>
            <a:spLocks noGrp="1"/>
          </p:cNvSpPr>
          <p:nvPr>
            <p:ph idx="1"/>
          </p:nvPr>
        </p:nvSpPr>
        <p:spPr>
          <a:xfrm>
            <a:off x="838200" y="1500160"/>
            <a:ext cx="9840132" cy="4856190"/>
          </a:xfrm>
        </p:spPr>
        <p:txBody>
          <a:bodyPr>
            <a:normAutofit/>
          </a:bodyPr>
          <a:lstStyle/>
          <a:p>
            <a:r>
              <a:rPr lang="en-US" dirty="0"/>
              <a:t>Tools like </a:t>
            </a:r>
            <a:r>
              <a:rPr lang="en-US" dirty="0" err="1"/>
              <a:t>vitest</a:t>
            </a:r>
            <a:r>
              <a:rPr lang="en-US" dirty="0"/>
              <a:t> makes it easy to check code coverage</a:t>
            </a:r>
          </a:p>
        </p:txBody>
      </p:sp>
      <p:sp>
        <p:nvSpPr>
          <p:cNvPr id="4" name="Slide Number Placeholder 3">
            <a:extLst>
              <a:ext uri="{FF2B5EF4-FFF2-40B4-BE49-F238E27FC236}">
                <a16:creationId xmlns:a16="http://schemas.microsoft.com/office/drawing/2014/main" id="{FBE6E867-988D-2847-4EBA-999050B508C1}"/>
              </a:ext>
            </a:extLst>
          </p:cNvPr>
          <p:cNvSpPr>
            <a:spLocks noGrp="1"/>
          </p:cNvSpPr>
          <p:nvPr>
            <p:ph type="sldNum" sz="quarter" idx="12"/>
          </p:nvPr>
        </p:nvSpPr>
        <p:spPr/>
        <p:txBody>
          <a:bodyPr/>
          <a:lstStyle/>
          <a:p>
            <a:fld id="{20F37917-FD3A-4669-9018-DA04BCDD3D75}" type="slidenum">
              <a:rPr lang="en-US" smtClean="0"/>
              <a:t>13</a:t>
            </a:fld>
            <a:endParaRPr lang="en-US"/>
          </a:p>
        </p:txBody>
      </p:sp>
      <p:grpSp>
        <p:nvGrpSpPr>
          <p:cNvPr id="5" name="Image">
            <a:extLst>
              <a:ext uri="{FF2B5EF4-FFF2-40B4-BE49-F238E27FC236}">
                <a16:creationId xmlns:a16="http://schemas.microsoft.com/office/drawing/2014/main" id="{33483C12-E5A1-9CBA-873B-9641D1D87C8C}"/>
              </a:ext>
            </a:extLst>
          </p:cNvPr>
          <p:cNvGrpSpPr/>
          <p:nvPr/>
        </p:nvGrpSpPr>
        <p:grpSpPr>
          <a:xfrm>
            <a:off x="2138450" y="2429289"/>
            <a:ext cx="6807201" cy="3581546"/>
            <a:chOff x="0" y="0"/>
            <a:chExt cx="13614401" cy="7163091"/>
          </a:xfrm>
        </p:grpSpPr>
        <p:pic>
          <p:nvPicPr>
            <p:cNvPr id="6" name="Image" descr="Image">
              <a:extLst>
                <a:ext uri="{FF2B5EF4-FFF2-40B4-BE49-F238E27FC236}">
                  <a16:creationId xmlns:a16="http://schemas.microsoft.com/office/drawing/2014/main" id="{7C97E5B3-D9F4-3306-BD32-C97E61DD347C}"/>
                </a:ext>
              </a:extLst>
            </p:cNvPr>
            <p:cNvPicPr>
              <a:picLocks noChangeAspect="1"/>
            </p:cNvPicPr>
            <p:nvPr/>
          </p:nvPicPr>
          <p:blipFill>
            <a:blip r:embed="rId3"/>
            <a:stretch>
              <a:fillRect/>
            </a:stretch>
          </p:blipFill>
          <p:spPr>
            <a:xfrm>
              <a:off x="393173" y="263735"/>
              <a:ext cx="12828056" cy="6108151"/>
            </a:xfrm>
            <a:prstGeom prst="rect">
              <a:avLst/>
            </a:prstGeom>
            <a:ln w="12700" cap="flat">
              <a:noFill/>
              <a:miter lim="400000"/>
            </a:ln>
            <a:effectLst/>
          </p:spPr>
        </p:pic>
        <p:pic>
          <p:nvPicPr>
            <p:cNvPr id="7" name="Image" descr="Image">
              <a:extLst>
                <a:ext uri="{FF2B5EF4-FFF2-40B4-BE49-F238E27FC236}">
                  <a16:creationId xmlns:a16="http://schemas.microsoft.com/office/drawing/2014/main" id="{B5E47C89-3A33-ED05-CDC3-D4F5B98A9BCA}"/>
                </a:ext>
              </a:extLst>
            </p:cNvPr>
            <p:cNvPicPr>
              <a:picLocks noChangeAspect="1"/>
            </p:cNvPicPr>
            <p:nvPr/>
          </p:nvPicPr>
          <p:blipFill>
            <a:blip r:embed="rId4"/>
            <a:stretch>
              <a:fillRect/>
            </a:stretch>
          </p:blipFill>
          <p:spPr>
            <a:xfrm>
              <a:off x="0" y="0"/>
              <a:ext cx="13614402" cy="7163092"/>
            </a:xfrm>
            <a:prstGeom prst="rect">
              <a:avLst/>
            </a:prstGeom>
            <a:ln w="12700" cap="flat">
              <a:noFill/>
              <a:miter lim="400000"/>
            </a:ln>
            <a:effectLst/>
          </p:spPr>
        </p:pic>
      </p:grpSp>
      <p:sp>
        <p:nvSpPr>
          <p:cNvPr id="8" name="Oval 7">
            <a:extLst>
              <a:ext uri="{FF2B5EF4-FFF2-40B4-BE49-F238E27FC236}">
                <a16:creationId xmlns:a16="http://schemas.microsoft.com/office/drawing/2014/main" id="{A79D8162-B974-8894-CEA9-3B4FF11223DC}"/>
              </a:ext>
            </a:extLst>
          </p:cNvPr>
          <p:cNvSpPr/>
          <p:nvPr/>
        </p:nvSpPr>
        <p:spPr>
          <a:xfrm>
            <a:off x="6096000" y="4220062"/>
            <a:ext cx="1022888" cy="790414"/>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9" name="Oval 8">
            <a:extLst>
              <a:ext uri="{FF2B5EF4-FFF2-40B4-BE49-F238E27FC236}">
                <a16:creationId xmlns:a16="http://schemas.microsoft.com/office/drawing/2014/main" id="{562CBA62-2EF9-77B2-72EB-4C06030A27E3}"/>
              </a:ext>
            </a:extLst>
          </p:cNvPr>
          <p:cNvSpPr/>
          <p:nvPr/>
        </p:nvSpPr>
        <p:spPr>
          <a:xfrm>
            <a:off x="4363320" y="4325324"/>
            <a:ext cx="1022888" cy="790414"/>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Tree>
    <p:extLst>
      <p:ext uri="{BB962C8B-B14F-4D97-AF65-F5344CB8AC3E}">
        <p14:creationId xmlns:p14="http://schemas.microsoft.com/office/powerpoint/2010/main" val="1005348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8484-5B0A-1F40-24B6-FB972E693B90}"/>
              </a:ext>
            </a:extLst>
          </p:cNvPr>
          <p:cNvSpPr>
            <a:spLocks noGrp="1"/>
          </p:cNvSpPr>
          <p:nvPr>
            <p:ph type="title"/>
          </p:nvPr>
        </p:nvSpPr>
        <p:spPr/>
        <p:txBody>
          <a:bodyPr/>
          <a:lstStyle/>
          <a:p>
            <a:r>
              <a:rPr lang="en-US" dirty="0"/>
              <a:t>Code Coverage: Review</a:t>
            </a:r>
          </a:p>
        </p:txBody>
      </p:sp>
      <p:sp>
        <p:nvSpPr>
          <p:cNvPr id="3" name="Content Placeholder 2">
            <a:extLst>
              <a:ext uri="{FF2B5EF4-FFF2-40B4-BE49-F238E27FC236}">
                <a16:creationId xmlns:a16="http://schemas.microsoft.com/office/drawing/2014/main" id="{F4C18F65-A0D1-5B6E-005B-4E64E3D6AC8D}"/>
              </a:ext>
            </a:extLst>
          </p:cNvPr>
          <p:cNvSpPr>
            <a:spLocks noGrp="1"/>
          </p:cNvSpPr>
          <p:nvPr>
            <p:ph idx="1"/>
          </p:nvPr>
        </p:nvSpPr>
        <p:spPr>
          <a:xfrm>
            <a:off x="838200" y="1500160"/>
            <a:ext cx="7887346" cy="4856190"/>
          </a:xfrm>
        </p:spPr>
        <p:txBody>
          <a:bodyPr>
            <a:normAutofit/>
          </a:bodyPr>
          <a:lstStyle/>
          <a:p>
            <a:r>
              <a:rPr lang="en-US" dirty="0"/>
              <a:t>Total code coverage — by any metric — does not mean no bugs</a:t>
            </a:r>
          </a:p>
          <a:p>
            <a:pPr lvl="1"/>
            <a:r>
              <a:rPr lang="en-US" dirty="0"/>
              <a:t>Running code doesn’t mean checking that it’s doing the right thing! (important to Assemble/Act/</a:t>
            </a:r>
            <a:r>
              <a:rPr lang="en-US" u="sng" dirty="0"/>
              <a:t>Assess</a:t>
            </a:r>
            <a:r>
              <a:rPr lang="en-US" dirty="0"/>
              <a:t>)</a:t>
            </a:r>
          </a:p>
          <a:p>
            <a:pPr lvl="1"/>
            <a:r>
              <a:rPr lang="en-US" dirty="0"/>
              <a:t>“Coverage is no substitute for thought” — Rob Pike</a:t>
            </a:r>
          </a:p>
          <a:p>
            <a:r>
              <a:rPr lang="en-US" dirty="0"/>
              <a:t>Coverage checking can be invaluable at identifying when you </a:t>
            </a:r>
            <a:r>
              <a:rPr lang="en-US" i="1" dirty="0"/>
              <a:t>think</a:t>
            </a:r>
            <a:r>
              <a:rPr lang="en-US" dirty="0"/>
              <a:t> you’re testing something but you’re not, which is a real problem in practice.</a:t>
            </a:r>
          </a:p>
          <a:p>
            <a:pPr lvl="1"/>
            <a:r>
              <a:rPr lang="en-US" dirty="0"/>
              <a:t>Test-Driven Development also valuable for this problem: it’s important that tests switch from failing to succeeding </a:t>
            </a:r>
            <a:r>
              <a:rPr lang="en-US" i="1" dirty="0"/>
              <a:t>when you expect them to</a:t>
            </a:r>
            <a:endParaRPr lang="en-US" dirty="0"/>
          </a:p>
        </p:txBody>
      </p:sp>
      <p:sp>
        <p:nvSpPr>
          <p:cNvPr id="4" name="Slide Number Placeholder 3">
            <a:extLst>
              <a:ext uri="{FF2B5EF4-FFF2-40B4-BE49-F238E27FC236}">
                <a16:creationId xmlns:a16="http://schemas.microsoft.com/office/drawing/2014/main" id="{C1201568-6786-E28A-30B8-99E8FBE3C531}"/>
              </a:ext>
            </a:extLst>
          </p:cNvPr>
          <p:cNvSpPr>
            <a:spLocks noGrp="1"/>
          </p:cNvSpPr>
          <p:nvPr>
            <p:ph type="sldNum" sz="quarter" idx="12"/>
          </p:nvPr>
        </p:nvSpPr>
        <p:spPr/>
        <p:txBody>
          <a:bodyPr/>
          <a:lstStyle/>
          <a:p>
            <a:fld id="{20F37917-FD3A-4669-9018-DA04BCDD3D75}" type="slidenum">
              <a:rPr lang="en-US" smtClean="0"/>
              <a:t>14</a:t>
            </a:fld>
            <a:endParaRPr lang="en-US"/>
          </a:p>
        </p:txBody>
      </p:sp>
    </p:spTree>
    <p:extLst>
      <p:ext uri="{BB962C8B-B14F-4D97-AF65-F5344CB8AC3E}">
        <p14:creationId xmlns:p14="http://schemas.microsoft.com/office/powerpoint/2010/main" val="299220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22644-B5FB-87DD-7327-566E6CDA85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D6EE248-8404-AF54-23B7-64E2E86E1735}"/>
              </a:ext>
            </a:extLst>
          </p:cNvPr>
          <p:cNvSpPr>
            <a:spLocks noGrp="1"/>
          </p:cNvSpPr>
          <p:nvPr>
            <p:ph type="title"/>
          </p:nvPr>
        </p:nvSpPr>
        <p:spPr/>
        <p:txBody>
          <a:bodyPr/>
          <a:lstStyle/>
          <a:p>
            <a:r>
              <a:rPr lang="en-US" dirty="0"/>
              <a:t>When Have I Written Enough Tests?</a:t>
            </a:r>
          </a:p>
        </p:txBody>
      </p:sp>
      <p:sp>
        <p:nvSpPr>
          <p:cNvPr id="4" name="Content Placeholder 3">
            <a:extLst>
              <a:ext uri="{FF2B5EF4-FFF2-40B4-BE49-F238E27FC236}">
                <a16:creationId xmlns:a16="http://schemas.microsoft.com/office/drawing/2014/main" id="{A3D2C918-230B-0B27-FE2F-5795D82B6F40}"/>
              </a:ext>
            </a:extLst>
          </p:cNvPr>
          <p:cNvSpPr>
            <a:spLocks noGrp="1"/>
          </p:cNvSpPr>
          <p:nvPr>
            <p:ph idx="1"/>
          </p:nvPr>
        </p:nvSpPr>
        <p:spPr/>
        <p:txBody>
          <a:bodyPr/>
          <a:lstStyle/>
          <a:p>
            <a:r>
              <a:rPr lang="en-US" dirty="0"/>
              <a:t>When I’ve tested the valid inputs</a:t>
            </a:r>
          </a:p>
          <a:p>
            <a:r>
              <a:rPr lang="en-US" dirty="0"/>
              <a:t>When I’ve tested all the code</a:t>
            </a:r>
          </a:p>
          <a:p>
            <a:r>
              <a:rPr lang="en-US" b="1" dirty="0"/>
              <a:t>When the tests will catch bugs</a:t>
            </a:r>
          </a:p>
        </p:txBody>
      </p:sp>
      <p:sp>
        <p:nvSpPr>
          <p:cNvPr id="2" name="Slide Number Placeholder 1">
            <a:extLst>
              <a:ext uri="{FF2B5EF4-FFF2-40B4-BE49-F238E27FC236}">
                <a16:creationId xmlns:a16="http://schemas.microsoft.com/office/drawing/2014/main" id="{6D216215-8B5E-2743-EF4B-CB9FBB32047A}"/>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3882772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E383-9383-B60E-EC8E-748102A86710}"/>
              </a:ext>
            </a:extLst>
          </p:cNvPr>
          <p:cNvSpPr>
            <a:spLocks noGrp="1"/>
          </p:cNvSpPr>
          <p:nvPr>
            <p:ph type="title"/>
          </p:nvPr>
        </p:nvSpPr>
        <p:spPr/>
        <p:txBody>
          <a:bodyPr/>
          <a:lstStyle/>
          <a:p>
            <a:r>
              <a:rPr lang="en-US"/>
              <a:t>Adversarial Testing</a:t>
            </a:r>
          </a:p>
        </p:txBody>
      </p:sp>
      <p:sp>
        <p:nvSpPr>
          <p:cNvPr id="3" name="Content Placeholder 2">
            <a:extLst>
              <a:ext uri="{FF2B5EF4-FFF2-40B4-BE49-F238E27FC236}">
                <a16:creationId xmlns:a16="http://schemas.microsoft.com/office/drawing/2014/main" id="{64C78909-8E59-F5F1-30C4-1A414DFC26E8}"/>
              </a:ext>
            </a:extLst>
          </p:cNvPr>
          <p:cNvSpPr>
            <a:spLocks noGrp="1"/>
          </p:cNvSpPr>
          <p:nvPr>
            <p:ph idx="1"/>
          </p:nvPr>
        </p:nvSpPr>
        <p:spPr/>
        <p:txBody>
          <a:bodyPr>
            <a:normAutofit/>
          </a:bodyPr>
          <a:lstStyle/>
          <a:p>
            <a:r>
              <a:rPr lang="en-US" dirty="0"/>
              <a:t>It can be helpful to think of testing as a game in which you play against an adversary.</a:t>
            </a:r>
          </a:p>
          <a:p>
            <a:r>
              <a:rPr lang="en-US" dirty="0"/>
              <a:t>Your adversary plays by producing multiple versions of code that you agree is buggy, and multiple versions of code you agree is correct.</a:t>
            </a:r>
          </a:p>
          <a:p>
            <a:r>
              <a:rPr lang="en-US" dirty="0"/>
              <a:t>Your win if your tests catch all the buggy code, </a:t>
            </a:r>
            <a:br>
              <a:rPr lang="en-US" dirty="0"/>
            </a:br>
            <a:r>
              <a:rPr lang="en-US" dirty="0"/>
              <a:t>and pass all the correct code.</a:t>
            </a:r>
          </a:p>
        </p:txBody>
      </p:sp>
      <p:sp>
        <p:nvSpPr>
          <p:cNvPr id="4" name="Slide Number Placeholder 3">
            <a:extLst>
              <a:ext uri="{FF2B5EF4-FFF2-40B4-BE49-F238E27FC236}">
                <a16:creationId xmlns:a16="http://schemas.microsoft.com/office/drawing/2014/main" id="{E986F5D7-DA36-6458-3E9A-9767FCD20E53}"/>
              </a:ext>
            </a:extLst>
          </p:cNvPr>
          <p:cNvSpPr>
            <a:spLocks noGrp="1"/>
          </p:cNvSpPr>
          <p:nvPr>
            <p:ph type="sldNum" sz="quarter" idx="12"/>
          </p:nvPr>
        </p:nvSpPr>
        <p:spPr/>
        <p:txBody>
          <a:bodyPr/>
          <a:lstStyle/>
          <a:p>
            <a:fld id="{20F37917-FD3A-4669-9018-DA04BCDD3D75}" type="slidenum">
              <a:rPr lang="en-US" smtClean="0"/>
              <a:t>16</a:t>
            </a:fld>
            <a:endParaRPr lang="en-US"/>
          </a:p>
        </p:txBody>
      </p:sp>
    </p:spTree>
    <p:extLst>
      <p:ext uri="{BB962C8B-B14F-4D97-AF65-F5344CB8AC3E}">
        <p14:creationId xmlns:p14="http://schemas.microsoft.com/office/powerpoint/2010/main" val="58273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Mutation Analysis Tests the Tests"/>
          <p:cNvSpPr txBox="1">
            <a:spLocks noGrp="1"/>
          </p:cNvSpPr>
          <p:nvPr>
            <p:ph type="title"/>
          </p:nvPr>
        </p:nvSpPr>
        <p:spPr/>
        <p:txBody>
          <a:bodyPr>
            <a:normAutofit/>
          </a:bodyPr>
          <a:lstStyle/>
          <a:p>
            <a:r>
              <a:rPr lang="en-US" dirty="0"/>
              <a:t>Adversarial Testing</a:t>
            </a:r>
          </a:p>
        </p:txBody>
      </p:sp>
      <p:sp>
        <p:nvSpPr>
          <p:cNvPr id="828" name="Slide Number"/>
          <p:cNvSpPr txBox="1">
            <a:spLocks noGrp="1"/>
          </p:cNvSpPr>
          <p:nvPr>
            <p:ph type="sldNum" sz="quarter" idx="12"/>
          </p:nvPr>
        </p:nvSpPr>
        <p:spPr>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17</a:t>
            </a:fld>
            <a:endParaRPr/>
          </a:p>
        </p:txBody>
      </p:sp>
      <p:sp>
        <p:nvSpPr>
          <p:cNvPr id="829" name="public contains(location: PlayerLocation): boolean {…"/>
          <p:cNvSpPr txBox="1"/>
          <p:nvPr/>
        </p:nvSpPr>
        <p:spPr>
          <a:xfrm>
            <a:off x="1104030" y="1923578"/>
            <a:ext cx="8930650" cy="1631216"/>
          </a:xfrm>
          <a:prstGeom prst="rect">
            <a:avLst/>
          </a:prstGeom>
          <a:ln w="254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p>
            <a:r>
              <a:rPr lang="en-US" sz="2000" dirty="0">
                <a:solidFill>
                  <a:srgbClr val="008000"/>
                </a:solidFill>
                <a:latin typeface="Consolas" panose="020B0609020204030204" pitchFamily="49" charset="0"/>
                <a:cs typeface="Consolas" panose="020B0609020204030204" pitchFamily="49" charset="0"/>
              </a:rPr>
              <a:t>// find the first item in the list that is </a:t>
            </a:r>
            <a:endParaRPr lang="en-US" sz="2000" dirty="0">
              <a:solidFill>
                <a:srgbClr val="3B3B3B"/>
              </a:solidFill>
              <a:latin typeface="Consolas" panose="020B0609020204030204" pitchFamily="49" charset="0"/>
              <a:cs typeface="Consolas" panose="020B0609020204030204" pitchFamily="49" charset="0"/>
            </a:endParaRPr>
          </a:p>
          <a:p>
            <a:r>
              <a:rPr lang="en-US" sz="2000" dirty="0">
                <a:solidFill>
                  <a:srgbClr val="008000"/>
                </a:solidFill>
                <a:latin typeface="Consolas" panose="020B0609020204030204" pitchFamily="49" charset="0"/>
                <a:cs typeface="Consolas" panose="020B0609020204030204" pitchFamily="49" charset="0"/>
              </a:rPr>
              <a:t>// greater than or equal to the target.</a:t>
            </a:r>
            <a:endParaRPr lang="en-US" sz="2000" dirty="0">
              <a:solidFill>
                <a:srgbClr val="3B3B3B"/>
              </a:solidFill>
              <a:latin typeface="Consolas" panose="020B0609020204030204" pitchFamily="49" charset="0"/>
              <a:cs typeface="Consolas" panose="020B0609020204030204" pitchFamily="49" charset="0"/>
            </a:endParaRPr>
          </a:p>
          <a:p>
            <a:r>
              <a:rPr lang="en-US" sz="2000" dirty="0">
                <a:solidFill>
                  <a:srgbClr val="AF00DB"/>
                </a:solidFill>
                <a:latin typeface="Consolas" panose="020B0609020204030204" pitchFamily="49" charset="0"/>
                <a:cs typeface="Consolas" panose="020B0609020204030204" pitchFamily="49" charset="0"/>
              </a:rPr>
              <a:t>export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default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function</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795E26"/>
                </a:solidFill>
                <a:latin typeface="Consolas" panose="020B0609020204030204" pitchFamily="49" charset="0"/>
                <a:cs typeface="Consolas" panose="020B0609020204030204" pitchFamily="49" charset="0"/>
              </a:rPr>
              <a:t>search</a:t>
            </a:r>
            <a:r>
              <a:rPr lang="en-US" sz="2000" dirty="0">
                <a:solidFill>
                  <a:srgbClr val="3B3B3B"/>
                </a:solidFill>
                <a:latin typeface="Consolas" panose="020B0609020204030204" pitchFamily="49" charset="0"/>
                <a:cs typeface="Consolas" panose="020B0609020204030204" pitchFamily="49" charset="0"/>
              </a:rPr>
              <a:t>(</a:t>
            </a:r>
            <a:r>
              <a:rPr lang="en-US" sz="2000" dirty="0" err="1">
                <a:solidFill>
                  <a:srgbClr val="001080"/>
                </a:solidFill>
                <a:latin typeface="Consolas" panose="020B0609020204030204" pitchFamily="49" charset="0"/>
                <a:cs typeface="Consolas" panose="020B0609020204030204" pitchFamily="49" charset="0"/>
              </a:rPr>
              <a:t>list</a:t>
            </a:r>
            <a:r>
              <a:rPr lang="en-US" sz="2000" dirty="0" err="1">
                <a:solidFill>
                  <a:srgbClr val="000000"/>
                </a:solidFill>
                <a:latin typeface="Consolas" panose="020B0609020204030204" pitchFamily="49" charset="0"/>
                <a:cs typeface="Consolas" panose="020B0609020204030204" pitchFamily="49" charset="0"/>
              </a:rPr>
              <a:t>:</a:t>
            </a:r>
            <a:r>
              <a:rPr lang="en-US" sz="2000" dirty="0" err="1">
                <a:solidFill>
                  <a:srgbClr val="267F99"/>
                </a:solidFill>
                <a:latin typeface="Consolas" panose="020B0609020204030204" pitchFamily="49" charset="0"/>
                <a:cs typeface="Consolas" panose="020B0609020204030204" pitchFamily="49" charset="0"/>
              </a:rPr>
              <a:t>number</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target</a:t>
            </a:r>
            <a:r>
              <a:rPr lang="en-US" sz="2000" dirty="0" err="1">
                <a:solidFill>
                  <a:srgbClr val="000000"/>
                </a:solidFill>
                <a:latin typeface="Consolas" panose="020B0609020204030204" pitchFamily="49" charset="0"/>
                <a:cs typeface="Consolas" panose="020B0609020204030204" pitchFamily="49" charset="0"/>
              </a:rPr>
              <a:t>:</a:t>
            </a:r>
            <a:r>
              <a:rPr lang="en-US" sz="2000" dirty="0" err="1">
                <a:solidFill>
                  <a:srgbClr val="267F99"/>
                </a:solidFill>
                <a:latin typeface="Consolas" panose="020B0609020204030204" pitchFamily="49" charset="0"/>
                <a:cs typeface="Consolas" panose="020B0609020204030204" pitchFamily="49" charset="0"/>
              </a:rPr>
              <a:t>number</a:t>
            </a:r>
            <a:r>
              <a:rPr lang="en-US" sz="2000" dirty="0">
                <a:solidFill>
                  <a:srgbClr val="3B3B3B"/>
                </a:solidFill>
                <a:latin typeface="Consolas" panose="020B0609020204030204" pitchFamily="49" charset="0"/>
                <a:cs typeface="Consolas" panose="020B0609020204030204" pitchFamily="49" charset="0"/>
              </a:rPr>
              <a:t>) {</a:t>
            </a:r>
          </a:p>
          <a:p>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return</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list</a:t>
            </a:r>
            <a:r>
              <a:rPr lang="en-US" sz="2000" dirty="0" err="1">
                <a:solidFill>
                  <a:srgbClr val="3B3B3B"/>
                </a:solidFill>
                <a:latin typeface="Consolas" panose="020B0609020204030204" pitchFamily="49" charset="0"/>
                <a:cs typeface="Consolas" panose="020B0609020204030204" pitchFamily="49" charset="0"/>
              </a:rPr>
              <a:t>.</a:t>
            </a:r>
            <a:r>
              <a:rPr lang="en-US" sz="2000" dirty="0" err="1">
                <a:solidFill>
                  <a:srgbClr val="795E26"/>
                </a:solidFill>
                <a:latin typeface="Consolas" panose="020B0609020204030204" pitchFamily="49" charset="0"/>
                <a:cs typeface="Consolas" panose="020B0609020204030204" pitchFamily="49" charset="0"/>
              </a:rPr>
              <a:t>find</a:t>
            </a:r>
            <a:r>
              <a:rPr lang="en-US" sz="2000" dirty="0">
                <a:solidFill>
                  <a:srgbClr val="3B3B3B"/>
                </a:solidFill>
                <a:latin typeface="Consolas" panose="020B0609020204030204" pitchFamily="49" charset="0"/>
                <a:cs typeface="Consolas" panose="020B0609020204030204" pitchFamily="49" charset="0"/>
              </a:rPr>
              <a:t>((</a:t>
            </a:r>
            <a:r>
              <a:rPr lang="en-US" sz="2000" dirty="0">
                <a:solidFill>
                  <a:srgbClr val="001080"/>
                </a:solidFill>
                <a:latin typeface="Consolas" panose="020B0609020204030204" pitchFamily="49" charset="0"/>
                <a:cs typeface="Consolas" panose="020B0609020204030204" pitchFamily="49" charset="0"/>
              </a:rPr>
              <a:t>item</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=&gt;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1080"/>
                </a:solidFill>
                <a:latin typeface="Consolas" panose="020B0609020204030204" pitchFamily="49" charset="0"/>
                <a:cs typeface="Consolas" panose="020B0609020204030204" pitchFamily="49" charset="0"/>
              </a:rPr>
              <a:t>item</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&gt;=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1080"/>
                </a:solidFill>
                <a:latin typeface="Consolas" panose="020B0609020204030204" pitchFamily="49" charset="0"/>
                <a:cs typeface="Consolas" panose="020B0609020204030204" pitchFamily="49" charset="0"/>
              </a:rPr>
              <a:t>target</a:t>
            </a:r>
            <a:r>
              <a:rPr lang="en-US" sz="2000" dirty="0">
                <a:solidFill>
                  <a:srgbClr val="3B3B3B"/>
                </a:solidFill>
                <a:latin typeface="Consolas" panose="020B0609020204030204" pitchFamily="49" charset="0"/>
                <a:cs typeface="Consolas" panose="020B0609020204030204" pitchFamily="49" charset="0"/>
              </a:rPr>
              <a:t>);</a:t>
            </a:r>
          </a:p>
          <a:p>
            <a:r>
              <a:rPr lang="en-US" sz="2000" dirty="0">
                <a:solidFill>
                  <a:srgbClr val="3B3B3B"/>
                </a:solidFill>
                <a:latin typeface="Consolas" panose="020B0609020204030204" pitchFamily="49" charset="0"/>
                <a:cs typeface="Consolas" panose="020B0609020204030204" pitchFamily="49" charset="0"/>
              </a:rPr>
              <a:t>}</a:t>
            </a:r>
            <a:r>
              <a:rPr lang="en-US" sz="2000" dirty="0">
                <a:latin typeface="Consolas" panose="020B0609020204030204" pitchFamily="49" charset="0"/>
                <a:cs typeface="Consolas" panose="020B0609020204030204" pitchFamily="49" charset="0"/>
              </a:rPr>
              <a:t>               </a:t>
            </a:r>
            <a:endParaRPr sz="2000" dirty="0">
              <a:latin typeface="Consolas" panose="020B0609020204030204" pitchFamily="49" charset="0"/>
              <a:cs typeface="Consolas" panose="020B0609020204030204" pitchFamily="49" charset="0"/>
            </a:endParaRPr>
          </a:p>
        </p:txBody>
      </p:sp>
      <p:sp>
        <p:nvSpPr>
          <p:cNvPr id="830" name="Correct code for ‘Contains” in IP1"/>
          <p:cNvSpPr txBox="1"/>
          <p:nvPr/>
        </p:nvSpPr>
        <p:spPr>
          <a:xfrm>
            <a:off x="1104030" y="1500339"/>
            <a:ext cx="2284151" cy="3693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p>
            <a:r>
              <a:rPr lang="en-US"/>
              <a:t>Original code (correct)</a:t>
            </a:r>
            <a:endParaRPr/>
          </a:p>
        </p:txBody>
      </p:sp>
      <p:sp>
        <p:nvSpPr>
          <p:cNvPr id="832" name="Mutated (and buggy) code for ‘Contains” in IP1"/>
          <p:cNvSpPr txBox="1"/>
          <p:nvPr/>
        </p:nvSpPr>
        <p:spPr>
          <a:xfrm>
            <a:off x="1104030" y="3833759"/>
            <a:ext cx="2267737" cy="3693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p>
            <a:r>
              <a:t>Mutated</a:t>
            </a:r>
            <a:r>
              <a:rPr lang="en-US"/>
              <a:t> code (buggy)</a:t>
            </a:r>
            <a:endParaRPr/>
          </a:p>
        </p:txBody>
      </p:sp>
      <p:grpSp>
        <p:nvGrpSpPr>
          <p:cNvPr id="2" name="Group 1">
            <a:extLst>
              <a:ext uri="{FF2B5EF4-FFF2-40B4-BE49-F238E27FC236}">
                <a16:creationId xmlns:a16="http://schemas.microsoft.com/office/drawing/2014/main" id="{5B3C33E2-6499-B6D2-F9CB-10F1AA8927AF}"/>
              </a:ext>
            </a:extLst>
          </p:cNvPr>
          <p:cNvGrpSpPr/>
          <p:nvPr/>
        </p:nvGrpSpPr>
        <p:grpSpPr>
          <a:xfrm>
            <a:off x="1104030" y="4276021"/>
            <a:ext cx="8930650" cy="1938992"/>
            <a:chOff x="2222476" y="8248054"/>
            <a:chExt cx="17861298" cy="3877984"/>
          </a:xfrm>
        </p:grpSpPr>
        <p:sp>
          <p:nvSpPr>
            <p:cNvPr id="831" name="public contains(location: PlayerLocation): boolean {…"/>
            <p:cNvSpPr txBox="1"/>
            <p:nvPr/>
          </p:nvSpPr>
          <p:spPr>
            <a:xfrm>
              <a:off x="2222476" y="8248054"/>
              <a:ext cx="17861298" cy="3877984"/>
            </a:xfrm>
            <a:prstGeom prst="rect">
              <a:avLst/>
            </a:prstGeom>
            <a:ln w="254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p>
              <a:r>
                <a:rPr lang="en-US" sz="2000" dirty="0">
                  <a:solidFill>
                    <a:srgbClr val="008000"/>
                  </a:solidFill>
                  <a:latin typeface="Consolas" panose="020B0609020204030204" pitchFamily="49" charset="0"/>
                  <a:cs typeface="Consolas" panose="020B0609020204030204" pitchFamily="49" charset="0"/>
                </a:rPr>
                <a:t>// find the first item in the list that is </a:t>
              </a:r>
              <a:endParaRPr lang="en-US" sz="2000" dirty="0">
                <a:solidFill>
                  <a:srgbClr val="3B3B3B"/>
                </a:solidFill>
                <a:latin typeface="Consolas" panose="020B0609020204030204" pitchFamily="49" charset="0"/>
                <a:cs typeface="Consolas" panose="020B0609020204030204" pitchFamily="49" charset="0"/>
              </a:endParaRPr>
            </a:p>
            <a:p>
              <a:r>
                <a:rPr lang="en-US" sz="2000" dirty="0">
                  <a:solidFill>
                    <a:srgbClr val="008000"/>
                  </a:solidFill>
                  <a:latin typeface="Consolas" panose="020B0609020204030204" pitchFamily="49" charset="0"/>
                  <a:cs typeface="Consolas" panose="020B0609020204030204" pitchFamily="49" charset="0"/>
                </a:rPr>
                <a:t>// greater than or equal to the target.</a:t>
              </a:r>
              <a:endParaRPr lang="en-US" sz="2000" dirty="0">
                <a:solidFill>
                  <a:srgbClr val="3B3B3B"/>
                </a:solidFill>
                <a:latin typeface="Consolas" panose="020B0609020204030204" pitchFamily="49" charset="0"/>
                <a:cs typeface="Consolas" panose="020B0609020204030204" pitchFamily="49" charset="0"/>
              </a:endParaRPr>
            </a:p>
            <a:p>
              <a:r>
                <a:rPr lang="en-US" sz="2000" dirty="0">
                  <a:solidFill>
                    <a:srgbClr val="AF00DB"/>
                  </a:solidFill>
                  <a:latin typeface="Consolas" panose="020B0609020204030204" pitchFamily="49" charset="0"/>
                  <a:cs typeface="Consolas" panose="020B0609020204030204" pitchFamily="49" charset="0"/>
                </a:rPr>
                <a:t>export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default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function</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795E26"/>
                  </a:solidFill>
                  <a:latin typeface="Consolas" panose="020B0609020204030204" pitchFamily="49" charset="0"/>
                  <a:cs typeface="Consolas" panose="020B0609020204030204" pitchFamily="49" charset="0"/>
                </a:rPr>
                <a:t>search</a:t>
              </a:r>
              <a:r>
                <a:rPr lang="en-US" sz="2000" dirty="0">
                  <a:solidFill>
                    <a:srgbClr val="3B3B3B"/>
                  </a:solidFill>
                  <a:latin typeface="Consolas" panose="020B0609020204030204" pitchFamily="49" charset="0"/>
                  <a:cs typeface="Consolas" panose="020B0609020204030204" pitchFamily="49" charset="0"/>
                </a:rPr>
                <a:t>(</a:t>
              </a:r>
              <a:r>
                <a:rPr lang="en-US" sz="2000" dirty="0" err="1">
                  <a:solidFill>
                    <a:srgbClr val="001080"/>
                  </a:solidFill>
                  <a:latin typeface="Consolas" panose="020B0609020204030204" pitchFamily="49" charset="0"/>
                  <a:cs typeface="Consolas" panose="020B0609020204030204" pitchFamily="49" charset="0"/>
                </a:rPr>
                <a:t>list</a:t>
              </a:r>
              <a:r>
                <a:rPr lang="en-US" sz="2000" dirty="0" err="1">
                  <a:solidFill>
                    <a:srgbClr val="000000"/>
                  </a:solidFill>
                  <a:latin typeface="Consolas" panose="020B0609020204030204" pitchFamily="49" charset="0"/>
                  <a:cs typeface="Consolas" panose="020B0609020204030204" pitchFamily="49" charset="0"/>
                </a:rPr>
                <a:t>:</a:t>
              </a:r>
              <a:r>
                <a:rPr lang="en-US" sz="2000" dirty="0" err="1">
                  <a:solidFill>
                    <a:srgbClr val="267F99"/>
                  </a:solidFill>
                  <a:latin typeface="Consolas" panose="020B0609020204030204" pitchFamily="49" charset="0"/>
                  <a:cs typeface="Consolas" panose="020B0609020204030204" pitchFamily="49" charset="0"/>
                </a:rPr>
                <a:t>number</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target</a:t>
              </a:r>
              <a:r>
                <a:rPr lang="en-US" sz="2000" dirty="0" err="1">
                  <a:solidFill>
                    <a:srgbClr val="000000"/>
                  </a:solidFill>
                  <a:latin typeface="Consolas" panose="020B0609020204030204" pitchFamily="49" charset="0"/>
                  <a:cs typeface="Consolas" panose="020B0609020204030204" pitchFamily="49" charset="0"/>
                </a:rPr>
                <a:t>:</a:t>
              </a:r>
              <a:r>
                <a:rPr lang="en-US" sz="2000" dirty="0" err="1">
                  <a:solidFill>
                    <a:srgbClr val="267F99"/>
                  </a:solidFill>
                  <a:latin typeface="Consolas" panose="020B0609020204030204" pitchFamily="49" charset="0"/>
                  <a:cs typeface="Consolas" panose="020B0609020204030204" pitchFamily="49" charset="0"/>
                </a:rPr>
                <a:t>number</a:t>
              </a:r>
              <a:r>
                <a:rPr lang="en-US" sz="2000" dirty="0">
                  <a:solidFill>
                    <a:srgbClr val="3B3B3B"/>
                  </a:solidFill>
                  <a:latin typeface="Consolas" panose="020B0609020204030204" pitchFamily="49" charset="0"/>
                  <a:cs typeface="Consolas" panose="020B0609020204030204" pitchFamily="49" charset="0"/>
                </a:rPr>
                <a:t>) {</a:t>
              </a:r>
            </a:p>
            <a:p>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AF00DB"/>
                  </a:solidFill>
                  <a:latin typeface="Consolas" panose="020B0609020204030204" pitchFamily="49" charset="0"/>
                  <a:cs typeface="Consolas" panose="020B0609020204030204" pitchFamily="49" charset="0"/>
                </a:rPr>
                <a:t>return</a:t>
              </a:r>
              <a:r>
                <a:rPr lang="en-US" sz="2000" dirty="0">
                  <a:solidFill>
                    <a:srgbClr val="3B3B3B"/>
                  </a:solidFill>
                  <a:latin typeface="Consolas" panose="020B0609020204030204" pitchFamily="49" charset="0"/>
                  <a:cs typeface="Consolas" panose="020B0609020204030204" pitchFamily="49" charset="0"/>
                </a:rPr>
                <a:t> </a:t>
              </a:r>
              <a:r>
                <a:rPr lang="en-US" sz="2000" dirty="0" err="1">
                  <a:solidFill>
                    <a:srgbClr val="001080"/>
                  </a:solidFill>
                  <a:latin typeface="Consolas" panose="020B0609020204030204" pitchFamily="49" charset="0"/>
                  <a:cs typeface="Consolas" panose="020B0609020204030204" pitchFamily="49" charset="0"/>
                </a:rPr>
                <a:t>list</a:t>
              </a:r>
              <a:r>
                <a:rPr lang="en-US" sz="2000" dirty="0" err="1">
                  <a:solidFill>
                    <a:srgbClr val="3B3B3B"/>
                  </a:solidFill>
                  <a:latin typeface="Consolas" panose="020B0609020204030204" pitchFamily="49" charset="0"/>
                  <a:cs typeface="Consolas" panose="020B0609020204030204" pitchFamily="49" charset="0"/>
                </a:rPr>
                <a:t>.</a:t>
              </a:r>
              <a:r>
                <a:rPr lang="en-US" sz="2000" dirty="0" err="1">
                  <a:solidFill>
                    <a:srgbClr val="795E26"/>
                  </a:solidFill>
                  <a:latin typeface="Consolas" panose="020B0609020204030204" pitchFamily="49" charset="0"/>
                  <a:cs typeface="Consolas" panose="020B0609020204030204" pitchFamily="49" charset="0"/>
                </a:rPr>
                <a:t>find</a:t>
              </a:r>
              <a:r>
                <a:rPr lang="en-US" sz="2000" dirty="0">
                  <a:solidFill>
                    <a:srgbClr val="3B3B3B"/>
                  </a:solidFill>
                  <a:latin typeface="Consolas" panose="020B0609020204030204" pitchFamily="49" charset="0"/>
                  <a:cs typeface="Consolas" panose="020B0609020204030204" pitchFamily="49" charset="0"/>
                </a:rPr>
                <a:t>((</a:t>
              </a:r>
              <a:r>
                <a:rPr lang="en-US" sz="2000" dirty="0">
                  <a:solidFill>
                    <a:srgbClr val="001080"/>
                  </a:solidFill>
                  <a:latin typeface="Consolas" panose="020B0609020204030204" pitchFamily="49" charset="0"/>
                  <a:cs typeface="Consolas" panose="020B0609020204030204" pitchFamily="49" charset="0"/>
                </a:rPr>
                <a:t>item</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FF"/>
                  </a:solidFill>
                  <a:latin typeface="Consolas" panose="020B0609020204030204" pitchFamily="49" charset="0"/>
                  <a:cs typeface="Consolas" panose="020B0609020204030204" pitchFamily="49" charset="0"/>
                </a:rPr>
                <a:t>=&gt;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1080"/>
                  </a:solidFill>
                  <a:latin typeface="Consolas" panose="020B0609020204030204" pitchFamily="49" charset="0"/>
                  <a:cs typeface="Consolas" panose="020B0609020204030204" pitchFamily="49" charset="0"/>
                </a:rPr>
                <a:t>item</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0000"/>
                  </a:solidFill>
                  <a:latin typeface="Consolas" panose="020B0609020204030204" pitchFamily="49" charset="0"/>
                  <a:cs typeface="Consolas" panose="020B0609020204030204" pitchFamily="49" charset="0"/>
                </a:rPr>
                <a:t>&gt;</a:t>
              </a:r>
              <a:r>
                <a:rPr lang="en-US" sz="2000" dirty="0">
                  <a:solidFill>
                    <a:srgbClr val="3B3B3B"/>
                  </a:solidFill>
                  <a:latin typeface="Consolas" panose="020B0609020204030204" pitchFamily="49" charset="0"/>
                  <a:cs typeface="Consolas" panose="020B0609020204030204" pitchFamily="49" charset="0"/>
                </a:rPr>
                <a:t> </a:t>
              </a:r>
              <a:r>
                <a:rPr lang="en-US" sz="2000" dirty="0">
                  <a:solidFill>
                    <a:srgbClr val="001080"/>
                  </a:solidFill>
                  <a:latin typeface="Consolas" panose="020B0609020204030204" pitchFamily="49" charset="0"/>
                  <a:cs typeface="Consolas" panose="020B0609020204030204" pitchFamily="49" charset="0"/>
                </a:rPr>
                <a:t>target</a:t>
              </a:r>
              <a:r>
                <a:rPr lang="en-US" sz="2000" dirty="0">
                  <a:solidFill>
                    <a:srgbClr val="3B3B3B"/>
                  </a:solidFill>
                  <a:latin typeface="Consolas" panose="020B0609020204030204" pitchFamily="49" charset="0"/>
                  <a:cs typeface="Consolas" panose="020B0609020204030204" pitchFamily="49" charset="0"/>
                </a:rPr>
                <a:t>);</a:t>
              </a:r>
            </a:p>
            <a:p>
              <a:r>
                <a:rPr lang="en-US" sz="2000" dirty="0">
                  <a:solidFill>
                    <a:srgbClr val="3B3B3B"/>
                  </a:solidFill>
                  <a:latin typeface="Consolas" panose="020B0609020204030204" pitchFamily="49" charset="0"/>
                  <a:cs typeface="Consolas" panose="020B0609020204030204" pitchFamily="49" charset="0"/>
                </a:rPr>
                <a:t>}</a:t>
              </a:r>
            </a:p>
            <a:p>
              <a:pPr defTabSz="457200">
                <a:defRPr sz="2700">
                  <a:solidFill>
                    <a:srgbClr val="272727"/>
                  </a:solidFill>
                  <a:latin typeface="Courier"/>
                  <a:ea typeface="Courier"/>
                  <a:cs typeface="Courier"/>
                  <a:sym typeface="Courier"/>
                </a:defRPr>
              </a:pPr>
              <a:r>
                <a:rPr lang="en-US" sz="2000" dirty="0">
                  <a:latin typeface="Consolas" panose="020B0609020204030204" pitchFamily="49" charset="0"/>
                  <a:cs typeface="Consolas" panose="020B0609020204030204" pitchFamily="49" charset="0"/>
                </a:rPr>
                <a:t>    </a:t>
              </a:r>
              <a:endParaRPr sz="2000" dirty="0">
                <a:latin typeface="Consolas" panose="020B0609020204030204" pitchFamily="49" charset="0"/>
                <a:cs typeface="Consolas" panose="020B0609020204030204" pitchFamily="49" charset="0"/>
              </a:endParaRPr>
            </a:p>
          </p:txBody>
        </p:sp>
        <p:sp>
          <p:nvSpPr>
            <p:cNvPr id="833" name="Rectangle"/>
            <p:cNvSpPr/>
            <p:nvPr/>
          </p:nvSpPr>
          <p:spPr>
            <a:xfrm>
              <a:off x="10782415" y="10031984"/>
              <a:ext cx="4133334" cy="902736"/>
            </a:xfrm>
            <a:prstGeom prst="rect">
              <a:avLst/>
            </a:prstGeom>
            <a:ln w="114300">
              <a:solidFill>
                <a:srgbClr val="F14C0E"/>
              </a:solidFill>
              <a:miter/>
            </a:ln>
          </p:spPr>
          <p:txBody>
            <a:bodyPr tIns="45720" bIns="45720" anchor="ctr"/>
            <a:lstStyle/>
            <a:p>
              <a:endParaRPr/>
            </a:p>
          </p:txBody>
        </p:sp>
      </p:grpSp>
      <p:pic>
        <p:nvPicPr>
          <p:cNvPr id="3" name="Picture 2">
            <a:extLst>
              <a:ext uri="{FF2B5EF4-FFF2-40B4-BE49-F238E27FC236}">
                <a16:creationId xmlns:a16="http://schemas.microsoft.com/office/drawing/2014/main" id="{D1079989-BE9D-E831-53D2-F4414CE47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716" y="2869299"/>
            <a:ext cx="1243099" cy="1715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74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B964C-B9F1-B09A-02B9-F3DBDD834230}"/>
            </a:ext>
          </a:extLst>
        </p:cNvPr>
        <p:cNvGrpSpPr/>
        <p:nvPr/>
      </p:nvGrpSpPr>
      <p:grpSpPr>
        <a:xfrm>
          <a:off x="0" y="0"/>
          <a:ext cx="0" cy="0"/>
          <a:chOff x="0" y="0"/>
          <a:chExt cx="0" cy="0"/>
        </a:xfrm>
      </p:grpSpPr>
      <p:sp>
        <p:nvSpPr>
          <p:cNvPr id="826" name="Mutation Analysis Tests the Tests">
            <a:extLst>
              <a:ext uri="{FF2B5EF4-FFF2-40B4-BE49-F238E27FC236}">
                <a16:creationId xmlns:a16="http://schemas.microsoft.com/office/drawing/2014/main" id="{3505756F-0E16-DD45-F6F8-5EF6A9FC0F4B}"/>
              </a:ext>
            </a:extLst>
          </p:cNvPr>
          <p:cNvSpPr txBox="1">
            <a:spLocks noGrp="1"/>
          </p:cNvSpPr>
          <p:nvPr>
            <p:ph type="title"/>
          </p:nvPr>
        </p:nvSpPr>
        <p:spPr/>
        <p:txBody>
          <a:bodyPr>
            <a:normAutofit/>
          </a:bodyPr>
          <a:lstStyle/>
          <a:p>
            <a:r>
              <a:rPr lang="en-US"/>
              <a:t>Adversarial Testing</a:t>
            </a:r>
          </a:p>
        </p:txBody>
      </p:sp>
      <p:sp>
        <p:nvSpPr>
          <p:cNvPr id="5" name="Content Placeholder 4">
            <a:extLst>
              <a:ext uri="{FF2B5EF4-FFF2-40B4-BE49-F238E27FC236}">
                <a16:creationId xmlns:a16="http://schemas.microsoft.com/office/drawing/2014/main" id="{95BB1608-BF12-06F4-3A8E-8E22548F46EC}"/>
              </a:ext>
            </a:extLst>
          </p:cNvPr>
          <p:cNvSpPr>
            <a:spLocks noGrp="1"/>
          </p:cNvSpPr>
          <p:nvPr>
            <p:ph idx="1"/>
          </p:nvPr>
        </p:nvSpPr>
        <p:spPr>
          <a:xfrm>
            <a:off x="838200" y="1500160"/>
            <a:ext cx="9220200" cy="4351338"/>
          </a:xfrm>
        </p:spPr>
        <p:txBody>
          <a:bodyPr/>
          <a:lstStyle/>
          <a:p>
            <a:pPr marL="0" indent="0">
              <a:buNone/>
            </a:pPr>
            <a:r>
              <a:rPr lang="en-US"/>
              <a:t>Stryker is a </a:t>
            </a:r>
            <a:r>
              <a:rPr lang="en-US" i="1"/>
              <a:t>mutation tester </a:t>
            </a:r>
            <a:r>
              <a:rPr lang="en-US"/>
              <a:t>for JavaScript — an automated adversary!</a:t>
            </a:r>
          </a:p>
        </p:txBody>
      </p:sp>
      <p:sp>
        <p:nvSpPr>
          <p:cNvPr id="828" name="Slide Number">
            <a:extLst>
              <a:ext uri="{FF2B5EF4-FFF2-40B4-BE49-F238E27FC236}">
                <a16:creationId xmlns:a16="http://schemas.microsoft.com/office/drawing/2014/main" id="{02E8DAD1-E08C-F87D-BFC9-1B8899A1AC29}"/>
              </a:ext>
            </a:extLst>
          </p:cNvPr>
          <p:cNvSpPr txBox="1">
            <a:spLocks noGrp="1"/>
          </p:cNvSpPr>
          <p:nvPr>
            <p:ph type="sldNum" sz="quarter" idx="12"/>
          </p:nvPr>
        </p:nvSpPr>
        <p:spPr>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18</a:t>
            </a:fld>
            <a:endParaRPr/>
          </a:p>
        </p:txBody>
      </p:sp>
      <p:pic>
        <p:nvPicPr>
          <p:cNvPr id="4" name="Image" descr="Image">
            <a:extLst>
              <a:ext uri="{FF2B5EF4-FFF2-40B4-BE49-F238E27FC236}">
                <a16:creationId xmlns:a16="http://schemas.microsoft.com/office/drawing/2014/main" id="{4DE925F5-88D1-1054-240C-326948CD9F6D}"/>
              </a:ext>
            </a:extLst>
          </p:cNvPr>
          <p:cNvPicPr>
            <a:picLocks noChangeAspect="1"/>
          </p:cNvPicPr>
          <p:nvPr/>
        </p:nvPicPr>
        <p:blipFill>
          <a:blip r:embed="rId3"/>
          <a:stretch>
            <a:fillRect/>
          </a:stretch>
        </p:blipFill>
        <p:spPr>
          <a:xfrm>
            <a:off x="838200" y="2554975"/>
            <a:ext cx="10637069" cy="3548949"/>
          </a:xfrm>
          <a:prstGeom prst="rect">
            <a:avLst/>
          </a:prstGeom>
          <a:ln w="25400">
            <a:solidFill>
              <a:schemeClr val="accent1"/>
            </a:solidFill>
            <a:miter/>
          </a:ln>
        </p:spPr>
      </p:pic>
    </p:spTree>
    <p:extLst>
      <p:ext uri="{BB962C8B-B14F-4D97-AF65-F5344CB8AC3E}">
        <p14:creationId xmlns:p14="http://schemas.microsoft.com/office/powerpoint/2010/main" val="1995405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B469-35A7-4F5A-C014-9F2A26187087}"/>
              </a:ext>
            </a:extLst>
          </p:cNvPr>
          <p:cNvSpPr>
            <a:spLocks noGrp="1"/>
          </p:cNvSpPr>
          <p:nvPr>
            <p:ph type="title"/>
          </p:nvPr>
        </p:nvSpPr>
        <p:spPr/>
        <p:txBody>
          <a:bodyPr>
            <a:normAutofit fontScale="90000"/>
          </a:bodyPr>
          <a:lstStyle/>
          <a:p>
            <a:r>
              <a:rPr lang="en-US" dirty="0"/>
              <a:t>Remedy: you need to devise tests that distinguish the original code from the mutants</a:t>
            </a:r>
          </a:p>
        </p:txBody>
      </p:sp>
      <p:sp>
        <p:nvSpPr>
          <p:cNvPr id="3" name="Content Placeholder 2">
            <a:extLst>
              <a:ext uri="{FF2B5EF4-FFF2-40B4-BE49-F238E27FC236}">
                <a16:creationId xmlns:a16="http://schemas.microsoft.com/office/drawing/2014/main" id="{D0B6384A-8B5F-F715-09B4-31E2DFA5F6B7}"/>
              </a:ext>
            </a:extLst>
          </p:cNvPr>
          <p:cNvSpPr>
            <a:spLocks noGrp="1"/>
          </p:cNvSpPr>
          <p:nvPr>
            <p:ph idx="1"/>
          </p:nvPr>
        </p:nvSpPr>
        <p:spPr/>
        <p:txBody>
          <a:bodyPr/>
          <a:lstStyle/>
          <a:p>
            <a:r>
              <a:rPr lang="en-US" dirty="0"/>
              <a:t>Devise a test that your original code will pass, but the mutant will fail.</a:t>
            </a:r>
          </a:p>
        </p:txBody>
      </p:sp>
      <p:sp>
        <p:nvSpPr>
          <p:cNvPr id="4" name="Slide Number Placeholder 3">
            <a:extLst>
              <a:ext uri="{FF2B5EF4-FFF2-40B4-BE49-F238E27FC236}">
                <a16:creationId xmlns:a16="http://schemas.microsoft.com/office/drawing/2014/main" id="{957E3C2D-B3FE-4EA4-1BFC-D46FFDBF5392}"/>
              </a:ext>
            </a:extLst>
          </p:cNvPr>
          <p:cNvSpPr>
            <a:spLocks noGrp="1"/>
          </p:cNvSpPr>
          <p:nvPr>
            <p:ph type="sldNum" sz="quarter" idx="12"/>
          </p:nvPr>
        </p:nvSpPr>
        <p:spPr>
          <a:xfrm>
            <a:off x="4305300" y="3178175"/>
            <a:ext cx="1371600" cy="182563"/>
          </a:xfrm>
          <a:prstGeom prst="rect">
            <a:avLst/>
          </a:prstGeom>
        </p:spPr>
        <p:txBody>
          <a:bodyPr vert="horz" lIns="45720" tIns="22860" rIns="45720" bIns="22860" rtlCol="0" anchor="ctr"/>
          <a:lstStyle>
            <a:defPPr marL="0" marR="0" indent="0" algn="l" defTabSz="228600" rtl="0" fontAlgn="auto" latinLnBrk="1" hangingPunct="0">
              <a:lnSpc>
                <a:spcPct val="100000"/>
              </a:lnSpc>
              <a:spcBef>
                <a:spcPts val="0"/>
              </a:spcBef>
              <a:spcAft>
                <a:spcPts val="0"/>
              </a:spcAft>
              <a:buClrTx/>
              <a:buSzTx/>
              <a:buFontTx/>
              <a:buNone/>
              <a:tabLst/>
              <a:defRPr kumimoji="0" sz="450" b="0" i="0" u="none" strike="noStrike" cap="none" spc="0" normalizeH="0" baseline="0">
                <a:ln>
                  <a:noFill/>
                </a:ln>
                <a:solidFill>
                  <a:srgbClr val="000000"/>
                </a:solidFill>
                <a:effectLst/>
                <a:uFillTx/>
              </a:defRPr>
            </a:defPPr>
            <a:lvl1pPr marL="0" marR="0" indent="0" algn="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1143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2pPr>
            <a:lvl3pPr marL="0" marR="0" indent="2286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3pPr>
            <a:lvl4pPr marL="0" marR="0" indent="3429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4pPr>
            <a:lvl5pPr marL="0" marR="0" indent="4572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5pPr>
            <a:lvl6pPr marL="0" marR="0" indent="5715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6pPr>
            <a:lvl7pPr marL="0" marR="0" indent="6858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7pPr>
            <a:lvl8pPr marL="0" marR="0" indent="8001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8pPr>
            <a:lvl9pPr marL="0" marR="0" indent="914400" algn="ctr" defTabSz="609585" rtl="0" fontAlgn="auto" latinLnBrk="0" hangingPunct="0">
              <a:lnSpc>
                <a:spcPct val="100000"/>
              </a:lnSpc>
              <a:spcBef>
                <a:spcPts val="0"/>
              </a:spcBef>
              <a:spcAft>
                <a:spcPts val="0"/>
              </a:spcAft>
              <a:buClrTx/>
              <a:buSzTx/>
              <a:buFontTx/>
              <a:buNone/>
              <a:tabLst/>
              <a:defRPr kumimoji="0" sz="600" b="0" i="0" u="none" strike="noStrike" cap="none" spc="0" normalizeH="0" baseline="0">
                <a:ln>
                  <a:noFill/>
                </a:ln>
                <a:solidFill>
                  <a:srgbClr val="5E5E5E"/>
                </a:solidFill>
                <a:effectLst/>
                <a:uFillTx/>
                <a:latin typeface="+mn-lt"/>
                <a:ea typeface="+mn-ea"/>
                <a:cs typeface="+mn-cs"/>
                <a:sym typeface="Helvetica Neue"/>
              </a:defRPr>
            </a:lvl9pPr>
          </a:lstStyle>
          <a:p>
            <a:pPr defTabSz="457200" hangingPunct="1">
              <a:defRPr/>
            </a:pPr>
            <a:fld id="{20F37917-FD3A-4669-9018-DA04BCDD3D75}" type="slidenum">
              <a:rPr lang="en-US" kern="1200" smtClean="0">
                <a:solidFill>
                  <a:prstClr val="black">
                    <a:tint val="75000"/>
                  </a:prstClr>
                </a:solidFill>
                <a:latin typeface="Calibri" panose="020F0502020204030204"/>
              </a:rPr>
              <a:pPr defTabSz="457200" hangingPunct="1">
                <a:defRPr/>
              </a:pPr>
              <a:t>19</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84765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BE18-3AE8-5179-4D00-84381E759F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68EF13-A512-C5B8-A0FE-38A71254D667}"/>
              </a:ext>
            </a:extLst>
          </p:cNvPr>
          <p:cNvSpPr>
            <a:spLocks noGrp="1"/>
          </p:cNvSpPr>
          <p:nvPr>
            <p:ph type="title"/>
          </p:nvPr>
        </p:nvSpPr>
        <p:spPr>
          <a:xfrm>
            <a:off x="838200" y="18255"/>
            <a:ext cx="10515600" cy="1325563"/>
          </a:xfrm>
        </p:spPr>
        <p:txBody>
          <a:bodyPr/>
          <a:lstStyle/>
          <a:p>
            <a:r>
              <a:rPr lang="en-US"/>
              <a:t>Learning Goals for this Lesson</a:t>
            </a:r>
          </a:p>
        </p:txBody>
      </p:sp>
      <p:sp>
        <p:nvSpPr>
          <p:cNvPr id="3" name="Content Placeholder 2">
            <a:extLst>
              <a:ext uri="{FF2B5EF4-FFF2-40B4-BE49-F238E27FC236}">
                <a16:creationId xmlns:a16="http://schemas.microsoft.com/office/drawing/2014/main" id="{EF268340-BE83-1862-6D5D-0EE450FC7AC4}"/>
              </a:ext>
            </a:extLst>
          </p:cNvPr>
          <p:cNvSpPr>
            <a:spLocks noGrp="1"/>
          </p:cNvSpPr>
          <p:nvPr>
            <p:ph idx="1"/>
          </p:nvPr>
        </p:nvSpPr>
        <p:spPr>
          <a:xfrm>
            <a:off x="838200" y="1500188"/>
            <a:ext cx="7886700" cy="4351337"/>
          </a:xfrm>
        </p:spPr>
        <p:txBody>
          <a:bodyPr/>
          <a:lstStyle/>
          <a:p>
            <a:pPr marL="0" indent="0">
              <a:buNone/>
            </a:pPr>
            <a:r>
              <a:rPr lang="en-US" dirty="0"/>
              <a:t>At the end of this lesson, you should be able to</a:t>
            </a:r>
          </a:p>
          <a:p>
            <a:pPr lvl="1"/>
            <a:r>
              <a:rPr lang="en-US" dirty="0"/>
              <a:t>Explain what code coverage is, and how different measures differ, including statements, branches, functions, and lines</a:t>
            </a:r>
          </a:p>
          <a:p>
            <a:pPr lvl="1"/>
            <a:r>
              <a:rPr lang="en-US" dirty="0"/>
              <a:t>Explain the benefits of mutation testing</a:t>
            </a:r>
          </a:p>
          <a:p>
            <a:pPr lvl="1"/>
            <a:endParaRPr lang="en-US" dirty="0"/>
          </a:p>
        </p:txBody>
      </p:sp>
      <p:sp>
        <p:nvSpPr>
          <p:cNvPr id="4" name="Slide Number Placeholder 3">
            <a:extLst>
              <a:ext uri="{FF2B5EF4-FFF2-40B4-BE49-F238E27FC236}">
                <a16:creationId xmlns:a16="http://schemas.microsoft.com/office/drawing/2014/main" id="{C21BC9FA-323D-ED50-496E-44D057EBF080}"/>
              </a:ext>
            </a:extLst>
          </p:cNvPr>
          <p:cNvSpPr>
            <a:spLocks noGrp="1"/>
          </p:cNvSpPr>
          <p:nvPr>
            <p:ph type="sldNum" sz="quarter" idx="12"/>
          </p:nvPr>
        </p:nvSpPr>
        <p:spPr>
          <a:xfrm>
            <a:off x="8610600" y="6356350"/>
            <a:ext cx="2743200" cy="365125"/>
          </a:xfrm>
        </p:spPr>
        <p:txBody>
          <a:bodyPr/>
          <a:lstStyle/>
          <a:p>
            <a:pPr lvl="0"/>
            <a:fld id="{20F37917-FD3A-4669-9018-DA04BCDD3D75}" type="slidenum">
              <a:rPr lang="en-US" noProof="0" smtClean="0"/>
              <a:pPr lvl="0"/>
              <a:t>2</a:t>
            </a:fld>
            <a:endParaRPr lang="en-US" noProof="0"/>
          </a:p>
        </p:txBody>
      </p:sp>
    </p:spTree>
    <p:extLst>
      <p:ext uri="{BB962C8B-B14F-4D97-AF65-F5344CB8AC3E}">
        <p14:creationId xmlns:p14="http://schemas.microsoft.com/office/powerpoint/2010/main" val="1980094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4F8DE-8BC6-BECE-4FD9-9006F9063D2D}"/>
              </a:ext>
            </a:extLst>
          </p:cNvPr>
          <p:cNvSpPr>
            <a:spLocks noGrp="1"/>
          </p:cNvSpPr>
          <p:nvPr>
            <p:ph type="title"/>
          </p:nvPr>
        </p:nvSpPr>
        <p:spPr/>
        <p:txBody>
          <a:bodyPr/>
          <a:lstStyle/>
          <a:p>
            <a:r>
              <a:rPr lang="en-US" dirty="0"/>
              <a:t>A tiny example</a:t>
            </a:r>
          </a:p>
        </p:txBody>
      </p:sp>
      <p:sp>
        <p:nvSpPr>
          <p:cNvPr id="6" name="TextBox 5">
            <a:extLst>
              <a:ext uri="{FF2B5EF4-FFF2-40B4-BE49-F238E27FC236}">
                <a16:creationId xmlns:a16="http://schemas.microsoft.com/office/drawing/2014/main" id="{0361304E-2D94-5F38-A8AF-133184220E6C}"/>
              </a:ext>
            </a:extLst>
          </p:cNvPr>
          <p:cNvSpPr txBox="1"/>
          <p:nvPr/>
        </p:nvSpPr>
        <p:spPr>
          <a:xfrm>
            <a:off x="838200" y="1511669"/>
            <a:ext cx="10307595" cy="46634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15000"/>
              </a:lnSpc>
            </a:pPr>
            <a:r>
              <a:rPr lang="en-US" sz="2400" dirty="0">
                <a:solidFill>
                  <a:srgbClr val="000000"/>
                </a:solidFill>
                <a:latin typeface="Arial" panose="020B0604020202020204" pitchFamily="34" charset="0"/>
                <a:ea typeface="Arial" panose="020B0604020202020204" pitchFamily="34" charset="0"/>
              </a:rPr>
              <a:t>Imagine that this is the code to be tested</a:t>
            </a:r>
            <a:endParaRPr lang="en-US" sz="2400" dirty="0">
              <a:latin typeface="Arial" panose="020B0604020202020204" pitchFamily="34" charset="0"/>
              <a:ea typeface="Arial" panose="020B0604020202020204" pitchFamily="34" charset="0"/>
            </a:endParaRPr>
          </a:p>
          <a:p>
            <a:pPr>
              <a:lnSpc>
                <a:spcPct val="115000"/>
              </a:lnSpc>
            </a:pPr>
            <a:r>
              <a:rPr lang="en-US" sz="2400" dirty="0">
                <a:latin typeface="Arial" panose="020B0604020202020204" pitchFamily="34" charset="0"/>
                <a:ea typeface="Arial" panose="020B0604020202020204" pitchFamily="34" charset="0"/>
              </a:rPr>
              <a:t> </a:t>
            </a:r>
          </a:p>
          <a:p>
            <a:pPr>
              <a:lnSpc>
                <a:spcPct val="115000"/>
              </a:lnSpc>
            </a:pPr>
            <a:r>
              <a:rPr lang="en-US" sz="2400" dirty="0">
                <a:solidFill>
                  <a:srgbClr val="008000"/>
                </a:solidFill>
                <a:latin typeface="Consolas" panose="020B0609020204030204" pitchFamily="49" charset="0"/>
                <a:ea typeface="Consolas" panose="020B0609020204030204" pitchFamily="49" charset="0"/>
                <a:cs typeface="Consolas" panose="020B0609020204030204" pitchFamily="49" charset="0"/>
              </a:rPr>
              <a:t>// find the first item in the list that is</a:t>
            </a:r>
            <a:endParaRPr lang="en-US" sz="2400" dirty="0">
              <a:latin typeface="Arial" panose="020B0604020202020204" pitchFamily="34" charset="0"/>
              <a:ea typeface="Arial" panose="020B0604020202020204" pitchFamily="34" charset="0"/>
            </a:endParaRPr>
          </a:p>
          <a:p>
            <a:pPr>
              <a:lnSpc>
                <a:spcPct val="115000"/>
              </a:lnSpc>
            </a:pPr>
            <a:r>
              <a:rPr lang="en-US" sz="2400" dirty="0">
                <a:solidFill>
                  <a:srgbClr val="008000"/>
                </a:solidFill>
                <a:latin typeface="Consolas" panose="020B0609020204030204" pitchFamily="49" charset="0"/>
                <a:ea typeface="Consolas" panose="020B0609020204030204" pitchFamily="49" charset="0"/>
                <a:cs typeface="Consolas" panose="020B0609020204030204" pitchFamily="49" charset="0"/>
              </a:rPr>
              <a:t>// greater than or equal to the target.</a:t>
            </a:r>
            <a:endParaRPr lang="en-US" sz="2400" dirty="0">
              <a:latin typeface="Arial" panose="020B0604020202020204" pitchFamily="34" charset="0"/>
              <a:ea typeface="Arial" panose="020B0604020202020204" pitchFamily="34" charset="0"/>
            </a:endParaRPr>
          </a:p>
          <a:p>
            <a:pPr>
              <a:lnSpc>
                <a:spcPct val="115000"/>
              </a:lnSpc>
            </a:pPr>
            <a:r>
              <a:rPr lang="en-US" sz="2400" dirty="0">
                <a:solidFill>
                  <a:srgbClr val="AF00DB"/>
                </a:solidFill>
                <a:latin typeface="Consolas" panose="020B0609020204030204" pitchFamily="49" charset="0"/>
                <a:ea typeface="Consolas" panose="020B0609020204030204" pitchFamily="49" charset="0"/>
                <a:cs typeface="Consolas" panose="020B0609020204030204" pitchFamily="49" charset="0"/>
              </a:rPr>
              <a:t>export</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a:solidFill>
                  <a:srgbClr val="AF00DB"/>
                </a:solidFill>
                <a:latin typeface="Consolas" panose="020B0609020204030204" pitchFamily="49" charset="0"/>
                <a:ea typeface="Consolas" panose="020B0609020204030204" pitchFamily="49" charset="0"/>
                <a:cs typeface="Consolas" panose="020B0609020204030204" pitchFamily="49" charset="0"/>
              </a:rPr>
              <a:t>default</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a:solidFill>
                  <a:srgbClr val="0000FF"/>
                </a:solidFill>
                <a:latin typeface="Consolas" panose="020B0609020204030204" pitchFamily="49" charset="0"/>
                <a:ea typeface="Consolas" panose="020B0609020204030204" pitchFamily="49" charset="0"/>
                <a:cs typeface="Consolas" panose="020B0609020204030204" pitchFamily="49" charset="0"/>
              </a:rPr>
              <a:t>function</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a:solidFill>
                  <a:srgbClr val="795E26"/>
                </a:solidFill>
                <a:latin typeface="Consolas" panose="020B0609020204030204" pitchFamily="49" charset="0"/>
                <a:ea typeface="Consolas" panose="020B0609020204030204" pitchFamily="49" charset="0"/>
                <a:cs typeface="Consolas" panose="020B0609020204030204" pitchFamily="49" charset="0"/>
              </a:rPr>
              <a:t>search</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a:t>
            </a:r>
            <a:r>
              <a:rPr lang="en-US" sz="2400" dirty="0" err="1">
                <a:solidFill>
                  <a:srgbClr val="001080"/>
                </a:solidFill>
                <a:latin typeface="Consolas" panose="020B0609020204030204" pitchFamily="49" charset="0"/>
                <a:ea typeface="Consolas" panose="020B0609020204030204" pitchFamily="49" charset="0"/>
                <a:cs typeface="Consolas" panose="020B0609020204030204" pitchFamily="49" charset="0"/>
              </a:rPr>
              <a:t>list</a:t>
            </a:r>
            <a:r>
              <a:rPr lang="en-US" sz="2400" dirty="0" err="1">
                <a:solidFill>
                  <a:srgbClr val="000000"/>
                </a:solidFill>
                <a:latin typeface="Consolas" panose="020B0609020204030204" pitchFamily="49" charset="0"/>
                <a:ea typeface="Consolas" panose="020B0609020204030204" pitchFamily="49" charset="0"/>
                <a:cs typeface="Consolas" panose="020B0609020204030204" pitchFamily="49" charset="0"/>
              </a:rPr>
              <a:t>:</a:t>
            </a:r>
            <a:r>
              <a:rPr lang="en-US" sz="2400" dirty="0" err="1">
                <a:solidFill>
                  <a:srgbClr val="267F99"/>
                </a:solidFill>
                <a:latin typeface="Consolas" panose="020B0609020204030204" pitchFamily="49" charset="0"/>
                <a:ea typeface="Consolas" panose="020B0609020204030204" pitchFamily="49" charset="0"/>
                <a:cs typeface="Consolas" panose="020B0609020204030204" pitchFamily="49" charset="0"/>
              </a:rPr>
              <a:t>number</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err="1">
                <a:solidFill>
                  <a:srgbClr val="001080"/>
                </a:solidFill>
                <a:latin typeface="Consolas" panose="020B0609020204030204" pitchFamily="49" charset="0"/>
                <a:ea typeface="Consolas" panose="020B0609020204030204" pitchFamily="49" charset="0"/>
                <a:cs typeface="Consolas" panose="020B0609020204030204" pitchFamily="49" charset="0"/>
              </a:rPr>
              <a:t>target</a:t>
            </a:r>
            <a:r>
              <a:rPr lang="en-US" sz="2400" dirty="0" err="1">
                <a:solidFill>
                  <a:srgbClr val="000000"/>
                </a:solidFill>
                <a:latin typeface="Consolas" panose="020B0609020204030204" pitchFamily="49" charset="0"/>
                <a:ea typeface="Consolas" panose="020B0609020204030204" pitchFamily="49" charset="0"/>
                <a:cs typeface="Consolas" panose="020B0609020204030204" pitchFamily="49" charset="0"/>
              </a:rPr>
              <a:t>:</a:t>
            </a:r>
            <a:r>
              <a:rPr lang="en-US" sz="2400" dirty="0" err="1">
                <a:solidFill>
                  <a:srgbClr val="267F99"/>
                </a:solidFill>
                <a:latin typeface="Consolas" panose="020B0609020204030204" pitchFamily="49" charset="0"/>
                <a:ea typeface="Consolas" panose="020B0609020204030204" pitchFamily="49" charset="0"/>
                <a:cs typeface="Consolas" panose="020B0609020204030204" pitchFamily="49" charset="0"/>
              </a:rPr>
              <a:t>number</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endParaRPr lang="en-US" sz="2400" dirty="0">
              <a:latin typeface="Arial" panose="020B0604020202020204" pitchFamily="34" charset="0"/>
              <a:ea typeface="Arial" panose="020B0604020202020204" pitchFamily="34" charset="0"/>
            </a:endParaRPr>
          </a:p>
          <a:p>
            <a:pPr>
              <a:lnSpc>
                <a:spcPct val="115000"/>
              </a:lnSpc>
            </a:pP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a:solidFill>
                  <a:srgbClr val="AF00DB"/>
                </a:solidFill>
                <a:latin typeface="Consolas" panose="020B0609020204030204" pitchFamily="49" charset="0"/>
                <a:ea typeface="Consolas" panose="020B0609020204030204" pitchFamily="49" charset="0"/>
                <a:cs typeface="Consolas" panose="020B0609020204030204" pitchFamily="49" charset="0"/>
              </a:rPr>
              <a:t>return</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err="1">
                <a:solidFill>
                  <a:srgbClr val="001080"/>
                </a:solidFill>
                <a:latin typeface="Consolas" panose="020B0609020204030204" pitchFamily="49" charset="0"/>
                <a:ea typeface="Consolas" panose="020B0609020204030204" pitchFamily="49" charset="0"/>
                <a:cs typeface="Consolas" panose="020B0609020204030204" pitchFamily="49" charset="0"/>
              </a:rPr>
              <a:t>list</a:t>
            </a:r>
            <a:r>
              <a:rPr lang="en-US" sz="2400" dirty="0" err="1">
                <a:solidFill>
                  <a:srgbClr val="000000"/>
                </a:solidFill>
                <a:latin typeface="Consolas" panose="020B0609020204030204" pitchFamily="49" charset="0"/>
                <a:ea typeface="Consolas" panose="020B0609020204030204" pitchFamily="49" charset="0"/>
                <a:cs typeface="Consolas" panose="020B0609020204030204" pitchFamily="49" charset="0"/>
              </a:rPr>
              <a:t>.</a:t>
            </a:r>
            <a:r>
              <a:rPr lang="en-US" sz="2400" dirty="0" err="1">
                <a:solidFill>
                  <a:srgbClr val="795E26"/>
                </a:solidFill>
                <a:latin typeface="Consolas" panose="020B0609020204030204" pitchFamily="49" charset="0"/>
                <a:ea typeface="Consolas" panose="020B0609020204030204" pitchFamily="49" charset="0"/>
                <a:cs typeface="Consolas" panose="020B0609020204030204" pitchFamily="49" charset="0"/>
              </a:rPr>
              <a:t>find</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a:t>
            </a:r>
            <a:r>
              <a:rPr lang="en-US" sz="2400" dirty="0">
                <a:solidFill>
                  <a:srgbClr val="001080"/>
                </a:solidFill>
                <a:latin typeface="Consolas" panose="020B0609020204030204" pitchFamily="49" charset="0"/>
                <a:ea typeface="Consolas" panose="020B0609020204030204" pitchFamily="49" charset="0"/>
                <a:cs typeface="Consolas" panose="020B0609020204030204" pitchFamily="49" charset="0"/>
              </a:rPr>
              <a:t>item</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a:solidFill>
                  <a:srgbClr val="0000FF"/>
                </a:solidFill>
                <a:latin typeface="Consolas" panose="020B0609020204030204" pitchFamily="49" charset="0"/>
                <a:ea typeface="Consolas" panose="020B0609020204030204" pitchFamily="49" charset="0"/>
                <a:cs typeface="Consolas" panose="020B0609020204030204" pitchFamily="49" charset="0"/>
              </a:rPr>
              <a:t>=&gt;</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a:t>
            </a:r>
            <a:r>
              <a:rPr lang="en-US" sz="2400" dirty="0">
                <a:solidFill>
                  <a:srgbClr val="001080"/>
                </a:solidFill>
                <a:latin typeface="Consolas" panose="020B0609020204030204" pitchFamily="49" charset="0"/>
                <a:ea typeface="Consolas" panose="020B0609020204030204" pitchFamily="49" charset="0"/>
                <a:cs typeface="Consolas" panose="020B0609020204030204" pitchFamily="49" charset="0"/>
              </a:rPr>
              <a:t>item</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 &gt;= </a:t>
            </a:r>
            <a:r>
              <a:rPr lang="en-US" sz="2400" dirty="0">
                <a:solidFill>
                  <a:srgbClr val="001080"/>
                </a:solidFill>
                <a:latin typeface="Consolas" panose="020B0609020204030204" pitchFamily="49" charset="0"/>
                <a:ea typeface="Consolas" panose="020B0609020204030204" pitchFamily="49" charset="0"/>
                <a:cs typeface="Consolas" panose="020B0609020204030204" pitchFamily="49" charset="0"/>
              </a:rPr>
              <a:t>target</a:t>
            </a: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a:t>
            </a:r>
            <a:endParaRPr lang="en-US" sz="2400" dirty="0">
              <a:latin typeface="Arial" panose="020B0604020202020204" pitchFamily="34" charset="0"/>
              <a:ea typeface="Arial" panose="020B0604020202020204" pitchFamily="34" charset="0"/>
            </a:endParaRPr>
          </a:p>
          <a:p>
            <a:pPr>
              <a:lnSpc>
                <a:spcPct val="115000"/>
              </a:lnSpc>
            </a:pPr>
            <a:r>
              <a:rPr lang="en-US" sz="2400" dirty="0">
                <a:solidFill>
                  <a:srgbClr val="000000"/>
                </a:solidFill>
                <a:latin typeface="Consolas" panose="020B0609020204030204" pitchFamily="49" charset="0"/>
                <a:ea typeface="Consolas" panose="020B0609020204030204" pitchFamily="49" charset="0"/>
                <a:cs typeface="Consolas" panose="020B0609020204030204" pitchFamily="49" charset="0"/>
              </a:rPr>
              <a:t>}</a:t>
            </a:r>
            <a:r>
              <a:rPr lang="en-US" sz="2400" dirty="0">
                <a:latin typeface="Arial" panose="020B0604020202020204" pitchFamily="34" charset="0"/>
                <a:ea typeface="Arial" panose="020B0604020202020204" pitchFamily="34" charset="0"/>
              </a:rPr>
              <a:t> </a:t>
            </a:r>
          </a:p>
          <a:p>
            <a:pPr>
              <a:lnSpc>
                <a:spcPct val="115000"/>
              </a:lnSpc>
            </a:pPr>
            <a:endParaRPr lang="en-US" sz="2400" dirty="0">
              <a:latin typeface="Arial" panose="020B0604020202020204" pitchFamily="34" charset="0"/>
              <a:ea typeface="Arial" panose="020B0604020202020204" pitchFamily="34" charset="0"/>
            </a:endParaRPr>
          </a:p>
          <a:p>
            <a:pPr>
              <a:lnSpc>
                <a:spcPct val="115000"/>
              </a:lnSpc>
            </a:pPr>
            <a:r>
              <a:rPr lang="en-US" sz="2400" dirty="0">
                <a:latin typeface="Arial" panose="020B0604020202020204" pitchFamily="34" charset="0"/>
                <a:ea typeface="Arial" panose="020B0604020202020204" pitchFamily="34" charset="0"/>
              </a:rPr>
              <a:t>and we have written some tests.</a:t>
            </a:r>
          </a:p>
          <a:p>
            <a:pPr>
              <a:lnSpc>
                <a:spcPct val="115000"/>
              </a:lnSpc>
            </a:pPr>
            <a:endParaRPr lang="en-US" sz="2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595956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C5B4731-5245-DB6F-A23F-1B47EFF080BE}"/>
              </a:ext>
            </a:extLst>
          </p:cNvPr>
          <p:cNvSpPr txBox="1"/>
          <p:nvPr/>
        </p:nvSpPr>
        <p:spPr>
          <a:xfrm>
            <a:off x="1394254" y="1786005"/>
            <a:ext cx="9959546" cy="501675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000" dirty="0">
                <a:latin typeface="Consolas" panose="020B0609020204030204" pitchFamily="49" charset="0"/>
              </a:rPr>
              <a:t>[Survived] </a:t>
            </a:r>
            <a:r>
              <a:rPr lang="en-US" sz="2000" dirty="0" err="1">
                <a:latin typeface="Consolas" panose="020B0609020204030204" pitchFamily="49" charset="0"/>
              </a:rPr>
              <a:t>EqualityOperator</a:t>
            </a:r>
            <a:endParaRPr lang="en-US" sz="2000" dirty="0">
              <a:latin typeface="Consolas" panose="020B0609020204030204" pitchFamily="49" charset="0"/>
            </a:endParaRPr>
          </a:p>
          <a:p>
            <a:r>
              <a:rPr lang="en-US" sz="2000" dirty="0" err="1">
                <a:latin typeface="Consolas" panose="020B0609020204030204" pitchFamily="49" charset="0"/>
              </a:rPr>
              <a:t>src</a:t>
            </a:r>
            <a:r>
              <a:rPr lang="en-US" sz="2000" dirty="0">
                <a:latin typeface="Consolas" panose="020B0609020204030204" pitchFamily="49" charset="0"/>
              </a:rPr>
              <a:t>/for-midterm/adrian.ts:4:32</a:t>
            </a:r>
          </a:p>
          <a:p>
            <a:r>
              <a:rPr lang="en-US" sz="2000" dirty="0">
                <a:solidFill>
                  <a:srgbClr val="FF0000"/>
                </a:solidFill>
                <a:latin typeface="Consolas" panose="020B0609020204030204" pitchFamily="49" charset="0"/>
              </a:rPr>
              <a:t>-       return </a:t>
            </a:r>
            <a:r>
              <a:rPr lang="en-US" sz="2000" dirty="0" err="1">
                <a:solidFill>
                  <a:srgbClr val="FF0000"/>
                </a:solidFill>
                <a:latin typeface="Consolas" panose="020B0609020204030204" pitchFamily="49" charset="0"/>
              </a:rPr>
              <a:t>list.find</a:t>
            </a:r>
            <a:r>
              <a:rPr lang="en-US" sz="2000" dirty="0">
                <a:solidFill>
                  <a:srgbClr val="FF0000"/>
                </a:solidFill>
                <a:latin typeface="Consolas" panose="020B0609020204030204" pitchFamily="49" charset="0"/>
              </a:rPr>
              <a:t>((item) =&gt; item &gt;= target);</a:t>
            </a:r>
          </a:p>
          <a:p>
            <a:r>
              <a:rPr lang="en-US" sz="2000" dirty="0">
                <a:solidFill>
                  <a:srgbClr val="00B050"/>
                </a:solidFill>
                <a:latin typeface="Consolas" panose="020B0609020204030204" pitchFamily="49" charset="0"/>
              </a:rPr>
              <a:t>+       return </a:t>
            </a:r>
            <a:r>
              <a:rPr lang="en-US" sz="2000" dirty="0" err="1">
                <a:solidFill>
                  <a:srgbClr val="00B050"/>
                </a:solidFill>
                <a:latin typeface="Consolas" panose="020B0609020204030204" pitchFamily="49" charset="0"/>
              </a:rPr>
              <a:t>list.find</a:t>
            </a:r>
            <a:r>
              <a:rPr lang="en-US" sz="2000" dirty="0">
                <a:solidFill>
                  <a:srgbClr val="00B050"/>
                </a:solidFill>
                <a:latin typeface="Consolas" panose="020B0609020204030204" pitchFamily="49" charset="0"/>
              </a:rPr>
              <a:t>((item) =&gt; item &gt; target);</a:t>
            </a:r>
          </a:p>
          <a:p>
            <a:r>
              <a:rPr lang="en-US" sz="2000" dirty="0">
                <a:latin typeface="Consolas" panose="020B0609020204030204" pitchFamily="49" charset="0"/>
              </a:rPr>
              <a:t>Tests ran:</a:t>
            </a:r>
          </a:p>
          <a:p>
            <a:r>
              <a:rPr lang="en-US" sz="2000" dirty="0">
                <a:latin typeface="Consolas" panose="020B0609020204030204" pitchFamily="49" charset="0"/>
              </a:rPr>
              <a:t>    search should return the first item in the list that is greater than or equal to the target</a:t>
            </a:r>
          </a:p>
          <a:p>
            <a:endParaRPr lang="en-US" sz="2000" dirty="0">
              <a:latin typeface="Consolas" panose="020B0609020204030204" pitchFamily="49" charset="0"/>
            </a:endParaRPr>
          </a:p>
          <a:p>
            <a:endParaRPr lang="en-US" sz="2000" dirty="0">
              <a:latin typeface="Consolas" panose="020B0609020204030204" pitchFamily="49" charset="0"/>
            </a:endParaRPr>
          </a:p>
          <a:p>
            <a:r>
              <a:rPr lang="en-US" sz="2000" dirty="0">
                <a:latin typeface="Consolas" panose="020B0609020204030204" pitchFamily="49" charset="0"/>
              </a:rPr>
              <a:t>[Survived] </a:t>
            </a:r>
            <a:r>
              <a:rPr lang="en-US" sz="2000" dirty="0" err="1">
                <a:latin typeface="Consolas" panose="020B0609020204030204" pitchFamily="49" charset="0"/>
              </a:rPr>
              <a:t>ConditionalExpression</a:t>
            </a:r>
            <a:endParaRPr lang="en-US" sz="2000" dirty="0">
              <a:latin typeface="Consolas" panose="020B0609020204030204" pitchFamily="49" charset="0"/>
            </a:endParaRPr>
          </a:p>
          <a:p>
            <a:r>
              <a:rPr lang="en-US" sz="2000" dirty="0" err="1">
                <a:latin typeface="Consolas" panose="020B0609020204030204" pitchFamily="49" charset="0"/>
              </a:rPr>
              <a:t>src</a:t>
            </a:r>
            <a:r>
              <a:rPr lang="en-US" sz="2000" dirty="0">
                <a:latin typeface="Consolas" panose="020B0609020204030204" pitchFamily="49" charset="0"/>
              </a:rPr>
              <a:t>/for-midterm/adrian.ts:4:32</a:t>
            </a:r>
          </a:p>
          <a:p>
            <a:r>
              <a:rPr lang="en-US" sz="2000" dirty="0">
                <a:solidFill>
                  <a:srgbClr val="FF0000"/>
                </a:solidFill>
                <a:latin typeface="Consolas" panose="020B0609020204030204" pitchFamily="49" charset="0"/>
              </a:rPr>
              <a:t>-       return </a:t>
            </a:r>
            <a:r>
              <a:rPr lang="en-US" sz="2000" dirty="0" err="1">
                <a:solidFill>
                  <a:srgbClr val="FF0000"/>
                </a:solidFill>
                <a:latin typeface="Consolas" panose="020B0609020204030204" pitchFamily="49" charset="0"/>
              </a:rPr>
              <a:t>list.find</a:t>
            </a:r>
            <a:r>
              <a:rPr lang="en-US" sz="2000" dirty="0">
                <a:solidFill>
                  <a:srgbClr val="FF0000"/>
                </a:solidFill>
                <a:latin typeface="Consolas" panose="020B0609020204030204" pitchFamily="49" charset="0"/>
              </a:rPr>
              <a:t>((item) =&gt; item &gt;= target);</a:t>
            </a:r>
          </a:p>
          <a:p>
            <a:r>
              <a:rPr lang="en-US" sz="2000" dirty="0">
                <a:solidFill>
                  <a:srgbClr val="00B050"/>
                </a:solidFill>
                <a:latin typeface="Consolas" panose="020B0609020204030204" pitchFamily="49" charset="0"/>
              </a:rPr>
              <a:t>+       return </a:t>
            </a:r>
            <a:r>
              <a:rPr lang="en-US" sz="2000" dirty="0" err="1">
                <a:solidFill>
                  <a:srgbClr val="00B050"/>
                </a:solidFill>
                <a:latin typeface="Consolas" panose="020B0609020204030204" pitchFamily="49" charset="0"/>
              </a:rPr>
              <a:t>list.find</a:t>
            </a:r>
            <a:r>
              <a:rPr lang="en-US" sz="2000" dirty="0">
                <a:solidFill>
                  <a:srgbClr val="00B050"/>
                </a:solidFill>
                <a:latin typeface="Consolas" panose="020B0609020204030204" pitchFamily="49" charset="0"/>
              </a:rPr>
              <a:t>((item) =&gt; true);</a:t>
            </a:r>
          </a:p>
          <a:p>
            <a:r>
              <a:rPr lang="en-US" sz="2000" dirty="0">
                <a:latin typeface="Consolas" panose="020B0609020204030204" pitchFamily="49" charset="0"/>
              </a:rPr>
              <a:t>Tests ran:</a:t>
            </a:r>
          </a:p>
          <a:p>
            <a:r>
              <a:rPr lang="en-US" sz="2000" dirty="0">
                <a:latin typeface="Consolas" panose="020B0609020204030204" pitchFamily="49" charset="0"/>
              </a:rPr>
              <a:t>    search should return the first item in the list that is greater than or equal to the target</a:t>
            </a:r>
          </a:p>
        </p:txBody>
      </p:sp>
      <p:sp>
        <p:nvSpPr>
          <p:cNvPr id="2" name="Title 1">
            <a:extLst>
              <a:ext uri="{FF2B5EF4-FFF2-40B4-BE49-F238E27FC236}">
                <a16:creationId xmlns:a16="http://schemas.microsoft.com/office/drawing/2014/main" id="{1FC8905C-E51E-F593-86DE-FD4AC20A6740}"/>
              </a:ext>
            </a:extLst>
          </p:cNvPr>
          <p:cNvSpPr>
            <a:spLocks noGrp="1"/>
          </p:cNvSpPr>
          <p:nvPr>
            <p:ph type="title"/>
          </p:nvPr>
        </p:nvSpPr>
        <p:spPr/>
        <p:txBody>
          <a:bodyPr/>
          <a:lstStyle/>
          <a:p>
            <a:r>
              <a:rPr lang="en-US" dirty="0"/>
              <a:t>Stryker report for this test</a:t>
            </a:r>
          </a:p>
        </p:txBody>
      </p:sp>
      <p:grpSp>
        <p:nvGrpSpPr>
          <p:cNvPr id="27" name="Group 26">
            <a:extLst>
              <a:ext uri="{FF2B5EF4-FFF2-40B4-BE49-F238E27FC236}">
                <a16:creationId xmlns:a16="http://schemas.microsoft.com/office/drawing/2014/main" id="{9C93698D-3036-C07F-52CA-7250BA51BCBA}"/>
              </a:ext>
            </a:extLst>
          </p:cNvPr>
          <p:cNvGrpSpPr/>
          <p:nvPr/>
        </p:nvGrpSpPr>
        <p:grpSpPr>
          <a:xfrm>
            <a:off x="1278082" y="2101358"/>
            <a:ext cx="10649530" cy="962753"/>
            <a:chOff x="2556164" y="4202716"/>
            <a:chExt cx="21299060" cy="1925506"/>
          </a:xfrm>
        </p:grpSpPr>
        <p:grpSp>
          <p:nvGrpSpPr>
            <p:cNvPr id="8" name="Group 7">
              <a:extLst>
                <a:ext uri="{FF2B5EF4-FFF2-40B4-BE49-F238E27FC236}">
                  <a16:creationId xmlns:a16="http://schemas.microsoft.com/office/drawing/2014/main" id="{F088A65E-2654-903F-B637-FBD98BEF6234}"/>
                </a:ext>
              </a:extLst>
            </p:cNvPr>
            <p:cNvGrpSpPr/>
            <p:nvPr/>
          </p:nvGrpSpPr>
          <p:grpSpPr>
            <a:xfrm>
              <a:off x="17888465" y="4202716"/>
              <a:ext cx="5966759" cy="1925506"/>
              <a:chOff x="12253181" y="3243758"/>
              <a:chExt cx="5966759" cy="1925506"/>
            </a:xfrm>
          </p:grpSpPr>
          <p:sp>
            <p:nvSpPr>
              <p:cNvPr id="3" name="Rectangle: Rounded Corners 2">
                <a:extLst>
                  <a:ext uri="{FF2B5EF4-FFF2-40B4-BE49-F238E27FC236}">
                    <a16:creationId xmlns:a16="http://schemas.microsoft.com/office/drawing/2014/main" id="{8E148E09-53EB-05C7-8184-57AE7D6DB47C}"/>
                  </a:ext>
                </a:extLst>
              </p:cNvPr>
              <p:cNvSpPr/>
              <p:nvPr/>
            </p:nvSpPr>
            <p:spPr>
              <a:xfrm>
                <a:off x="13079529" y="3243758"/>
                <a:ext cx="5140411" cy="1925506"/>
              </a:xfrm>
              <a:prstGeom prst="roundRect">
                <a:avLst/>
              </a:prstGeom>
              <a:solidFill>
                <a:schemeClr val="accent2">
                  <a:lumMod val="20000"/>
                  <a:lumOff val="80000"/>
                </a:schemeClr>
              </a:solidFill>
              <a:ln>
                <a:solidFill>
                  <a:srgbClr val="0070C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Ink Free" panose="03080402000500000000" pitchFamily="66" charset="0"/>
                  </a:rPr>
                  <a:t>The location of the mutation</a:t>
                </a:r>
              </a:p>
            </p:txBody>
          </p:sp>
          <p:cxnSp>
            <p:nvCxnSpPr>
              <p:cNvPr id="5" name="Straight Arrow Connector 4">
                <a:extLst>
                  <a:ext uri="{FF2B5EF4-FFF2-40B4-BE49-F238E27FC236}">
                    <a16:creationId xmlns:a16="http://schemas.microsoft.com/office/drawing/2014/main" id="{8AB1E689-D22D-A308-5937-86694ABD04F1}"/>
                  </a:ext>
                </a:extLst>
              </p:cNvPr>
              <p:cNvCxnSpPr>
                <a:cxnSpLocks/>
                <a:stCxn id="3" idx="1"/>
                <a:endCxn id="17" idx="3"/>
              </p:cNvCxnSpPr>
              <p:nvPr/>
            </p:nvCxnSpPr>
            <p:spPr>
              <a:xfrm flipH="1" flipV="1">
                <a:off x="12253181" y="4151173"/>
                <a:ext cx="826348" cy="55338"/>
              </a:xfrm>
              <a:prstGeom prst="straightConnector1">
                <a:avLst/>
              </a:prstGeom>
              <a:noFill/>
              <a:ln w="38100" cap="flat">
                <a:solidFill>
                  <a:schemeClr val="accent1"/>
                </a:solidFill>
                <a:prstDash val="solid"/>
                <a:miter lim="800000"/>
                <a:headEnd w="lg" len="lg"/>
                <a:tailEnd type="stealth" w="lg" len="lg"/>
              </a:ln>
              <a:effectLst/>
              <a:sp3d/>
            </p:spPr>
            <p:style>
              <a:lnRef idx="0">
                <a:scrgbClr r="0" g="0" b="0"/>
              </a:lnRef>
              <a:fillRef idx="0">
                <a:scrgbClr r="0" g="0" b="0"/>
              </a:fillRef>
              <a:effectRef idx="0">
                <a:scrgbClr r="0" g="0" b="0"/>
              </a:effectRef>
              <a:fontRef idx="none"/>
            </p:style>
          </p:cxnSp>
        </p:grpSp>
        <p:sp>
          <p:nvSpPr>
            <p:cNvPr id="17" name="Rectangle: Rounded Corners 16">
              <a:extLst>
                <a:ext uri="{FF2B5EF4-FFF2-40B4-BE49-F238E27FC236}">
                  <a16:creationId xmlns:a16="http://schemas.microsoft.com/office/drawing/2014/main" id="{28921B20-AD10-06D5-AF8D-E88BAC12DA83}"/>
                </a:ext>
              </a:extLst>
            </p:cNvPr>
            <p:cNvSpPr/>
            <p:nvPr/>
          </p:nvSpPr>
          <p:spPr>
            <a:xfrm>
              <a:off x="2556164" y="4229330"/>
              <a:ext cx="15332301" cy="176160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Ink Free" panose="03080402000500000000" pitchFamily="66" charset="0"/>
              </a:endParaRPr>
            </a:p>
          </p:txBody>
        </p:sp>
      </p:grpSp>
      <p:grpSp>
        <p:nvGrpSpPr>
          <p:cNvPr id="28" name="Group 27">
            <a:extLst>
              <a:ext uri="{FF2B5EF4-FFF2-40B4-BE49-F238E27FC236}">
                <a16:creationId xmlns:a16="http://schemas.microsoft.com/office/drawing/2014/main" id="{F037B5CB-4CB3-61CE-608B-E068DE21F727}"/>
              </a:ext>
            </a:extLst>
          </p:cNvPr>
          <p:cNvGrpSpPr/>
          <p:nvPr/>
        </p:nvGrpSpPr>
        <p:grpSpPr>
          <a:xfrm>
            <a:off x="1267158" y="3068586"/>
            <a:ext cx="10504086" cy="2997602"/>
            <a:chOff x="2534316" y="6137171"/>
            <a:chExt cx="21008171" cy="5995203"/>
          </a:xfrm>
        </p:grpSpPr>
        <p:sp>
          <p:nvSpPr>
            <p:cNvPr id="12" name="Rectangle: Rounded Corners 11">
              <a:extLst>
                <a:ext uri="{FF2B5EF4-FFF2-40B4-BE49-F238E27FC236}">
                  <a16:creationId xmlns:a16="http://schemas.microsoft.com/office/drawing/2014/main" id="{FBFACC36-C440-1F1F-FED8-E37CC2FFEE65}"/>
                </a:ext>
              </a:extLst>
            </p:cNvPr>
            <p:cNvSpPr/>
            <p:nvPr/>
          </p:nvSpPr>
          <p:spPr>
            <a:xfrm>
              <a:off x="18402076" y="9416882"/>
              <a:ext cx="5140411" cy="2715492"/>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Ink Free" panose="03080402000500000000" pitchFamily="66" charset="0"/>
                </a:rPr>
                <a:t>The tests that were run on this piece of code</a:t>
              </a:r>
            </a:p>
          </p:txBody>
        </p:sp>
        <p:cxnSp>
          <p:nvCxnSpPr>
            <p:cNvPr id="13" name="Straight Arrow Connector 12">
              <a:extLst>
                <a:ext uri="{FF2B5EF4-FFF2-40B4-BE49-F238E27FC236}">
                  <a16:creationId xmlns:a16="http://schemas.microsoft.com/office/drawing/2014/main" id="{4DF291EC-E8D9-D718-2D79-A61E8EE0E61E}"/>
                </a:ext>
              </a:extLst>
            </p:cNvPr>
            <p:cNvCxnSpPr>
              <a:cxnSpLocks/>
            </p:cNvCxnSpPr>
            <p:nvPr/>
          </p:nvCxnSpPr>
          <p:spPr>
            <a:xfrm flipH="1" flipV="1">
              <a:off x="16081513" y="8045012"/>
              <a:ext cx="2405270" cy="1532745"/>
            </a:xfrm>
            <a:prstGeom prst="straightConnector1">
              <a:avLst/>
            </a:prstGeom>
            <a:noFill/>
            <a:ln w="38100" cap="flat">
              <a:solidFill>
                <a:schemeClr val="accent1"/>
              </a:solidFill>
              <a:prstDash val="solid"/>
              <a:miter lim="800000"/>
              <a:headEnd w="lg" len="lg"/>
              <a:tailEnd type="stealth" w="lg" len="lg"/>
            </a:ln>
            <a:effectLst/>
            <a:sp3d/>
          </p:spPr>
          <p:style>
            <a:lnRef idx="0">
              <a:scrgbClr r="0" g="0" b="0"/>
            </a:lnRef>
            <a:fillRef idx="0">
              <a:scrgbClr r="0" g="0" b="0"/>
            </a:fillRef>
            <a:effectRef idx="0">
              <a:scrgbClr r="0" g="0" b="0"/>
            </a:effectRef>
            <a:fontRef idx="none"/>
          </p:style>
        </p:cxnSp>
        <p:sp>
          <p:nvSpPr>
            <p:cNvPr id="21" name="Rectangle: Rounded Corners 20">
              <a:extLst>
                <a:ext uri="{FF2B5EF4-FFF2-40B4-BE49-F238E27FC236}">
                  <a16:creationId xmlns:a16="http://schemas.microsoft.com/office/drawing/2014/main" id="{8555FAD4-5CF9-C5AE-ACBE-697EB0B83996}"/>
                </a:ext>
              </a:extLst>
            </p:cNvPr>
            <p:cNvSpPr/>
            <p:nvPr/>
          </p:nvSpPr>
          <p:spPr>
            <a:xfrm>
              <a:off x="2534316" y="6137171"/>
              <a:ext cx="19371527" cy="1761602"/>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Ink Free" panose="03080402000500000000" pitchFamily="66" charset="0"/>
              </a:endParaRPr>
            </a:p>
          </p:txBody>
        </p:sp>
      </p:grpSp>
    </p:spTree>
    <p:extLst>
      <p:ext uri="{BB962C8B-B14F-4D97-AF65-F5344CB8AC3E}">
        <p14:creationId xmlns:p14="http://schemas.microsoft.com/office/powerpoint/2010/main" val="2232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F676-845C-AA13-7C43-7846EC4ECD4E}"/>
              </a:ext>
            </a:extLst>
          </p:cNvPr>
          <p:cNvSpPr>
            <a:spLocks noGrp="1"/>
          </p:cNvSpPr>
          <p:nvPr>
            <p:ph type="title"/>
          </p:nvPr>
        </p:nvSpPr>
        <p:spPr/>
        <p:txBody>
          <a:bodyPr/>
          <a:lstStyle/>
          <a:p>
            <a:r>
              <a:rPr lang="en-US" dirty="0"/>
              <a:t>Let's look at the second one:</a:t>
            </a:r>
          </a:p>
        </p:txBody>
      </p:sp>
      <p:sp>
        <p:nvSpPr>
          <p:cNvPr id="4" name="TextBox 3">
            <a:extLst>
              <a:ext uri="{FF2B5EF4-FFF2-40B4-BE49-F238E27FC236}">
                <a16:creationId xmlns:a16="http://schemas.microsoft.com/office/drawing/2014/main" id="{7B25E64B-8920-C6C1-3A4B-4CF648D97F63}"/>
              </a:ext>
            </a:extLst>
          </p:cNvPr>
          <p:cNvSpPr txBox="1"/>
          <p:nvPr/>
        </p:nvSpPr>
        <p:spPr>
          <a:xfrm>
            <a:off x="838200" y="1910231"/>
            <a:ext cx="9875108" cy="1569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latin typeface="Consolas" panose="020B0609020204030204" pitchFamily="49" charset="0"/>
              </a:rPr>
              <a:t>[Survived] </a:t>
            </a:r>
            <a:r>
              <a:rPr lang="en-US" sz="2400" dirty="0" err="1">
                <a:latin typeface="Consolas" panose="020B0609020204030204" pitchFamily="49" charset="0"/>
              </a:rPr>
              <a:t>ConditionalExpression</a:t>
            </a:r>
            <a:endParaRPr lang="en-US" sz="2400" dirty="0">
              <a:latin typeface="Consolas" panose="020B0609020204030204" pitchFamily="49" charset="0"/>
            </a:endParaRPr>
          </a:p>
          <a:p>
            <a:r>
              <a:rPr lang="en-US" sz="2400" dirty="0" err="1">
                <a:latin typeface="Consolas" panose="020B0609020204030204" pitchFamily="49" charset="0"/>
              </a:rPr>
              <a:t>src</a:t>
            </a:r>
            <a:r>
              <a:rPr lang="en-US" sz="2400" dirty="0">
                <a:latin typeface="Consolas" panose="020B0609020204030204" pitchFamily="49" charset="0"/>
              </a:rPr>
              <a:t>/for-midterm/adrian.ts:4:32</a:t>
            </a:r>
          </a:p>
          <a:p>
            <a:r>
              <a:rPr lang="en-US" sz="2400" dirty="0">
                <a:solidFill>
                  <a:srgbClr val="FF0000"/>
                </a:solidFill>
                <a:latin typeface="Consolas" panose="020B0609020204030204" pitchFamily="49" charset="0"/>
              </a:rPr>
              <a:t>-       return </a:t>
            </a:r>
            <a:r>
              <a:rPr lang="en-US" sz="2400" dirty="0" err="1">
                <a:solidFill>
                  <a:srgbClr val="FF0000"/>
                </a:solidFill>
                <a:latin typeface="Consolas" panose="020B0609020204030204" pitchFamily="49" charset="0"/>
              </a:rPr>
              <a:t>list.find</a:t>
            </a:r>
            <a:r>
              <a:rPr lang="en-US" sz="2400" dirty="0">
                <a:solidFill>
                  <a:srgbClr val="FF0000"/>
                </a:solidFill>
                <a:latin typeface="Consolas" panose="020B0609020204030204" pitchFamily="49" charset="0"/>
              </a:rPr>
              <a:t>((item) =&gt; item &gt;= target);</a:t>
            </a:r>
          </a:p>
          <a:p>
            <a:r>
              <a:rPr lang="en-US" sz="2400" dirty="0">
                <a:solidFill>
                  <a:srgbClr val="00B050"/>
                </a:solidFill>
                <a:latin typeface="Consolas" panose="020B0609020204030204" pitchFamily="49" charset="0"/>
              </a:rPr>
              <a:t>+       return </a:t>
            </a:r>
            <a:r>
              <a:rPr lang="en-US" sz="2400" dirty="0" err="1">
                <a:solidFill>
                  <a:srgbClr val="00B050"/>
                </a:solidFill>
                <a:latin typeface="Consolas" panose="020B0609020204030204" pitchFamily="49" charset="0"/>
              </a:rPr>
              <a:t>list.find</a:t>
            </a:r>
            <a:r>
              <a:rPr lang="en-US" sz="2400" dirty="0">
                <a:solidFill>
                  <a:srgbClr val="00B050"/>
                </a:solidFill>
                <a:latin typeface="Consolas" panose="020B0609020204030204" pitchFamily="49" charset="0"/>
              </a:rPr>
              <a:t>((item) =&gt; true);</a:t>
            </a:r>
          </a:p>
        </p:txBody>
      </p:sp>
      <p:sp>
        <p:nvSpPr>
          <p:cNvPr id="3" name="Content Placeholder 2">
            <a:extLst>
              <a:ext uri="{FF2B5EF4-FFF2-40B4-BE49-F238E27FC236}">
                <a16:creationId xmlns:a16="http://schemas.microsoft.com/office/drawing/2014/main" id="{10F5F6BA-677D-F1D2-28E1-901151DEEB2E}"/>
              </a:ext>
            </a:extLst>
          </p:cNvPr>
          <p:cNvSpPr txBox="1">
            <a:spLocks/>
          </p:cNvSpPr>
          <p:nvPr/>
        </p:nvSpPr>
        <p:spPr>
          <a:xfrm>
            <a:off x="838200" y="4000137"/>
            <a:ext cx="8763000" cy="2698837"/>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sz="2800" dirty="0"/>
              <a:t>How does this mutant behave differently from the original?</a:t>
            </a:r>
          </a:p>
          <a:p>
            <a:pPr hangingPunct="1"/>
            <a:r>
              <a:rPr lang="en-US" sz="2800" dirty="0"/>
              <a:t>Answer: This mutant always returns the first element of the list</a:t>
            </a:r>
          </a:p>
          <a:p>
            <a:pPr hangingPunct="1"/>
            <a:r>
              <a:rPr lang="en-US" sz="2800" dirty="0"/>
              <a:t>Remedy: Add a test that searches for something that is NOT the first element in the input?</a:t>
            </a:r>
          </a:p>
        </p:txBody>
      </p:sp>
    </p:spTree>
    <p:extLst>
      <p:ext uri="{BB962C8B-B14F-4D97-AF65-F5344CB8AC3E}">
        <p14:creationId xmlns:p14="http://schemas.microsoft.com/office/powerpoint/2010/main" val="162188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0FB3-1057-7A33-FC43-A7D9987E1C3E}"/>
              </a:ext>
            </a:extLst>
          </p:cNvPr>
          <p:cNvSpPr>
            <a:spLocks noGrp="1"/>
          </p:cNvSpPr>
          <p:nvPr>
            <p:ph type="title"/>
          </p:nvPr>
        </p:nvSpPr>
        <p:spPr/>
        <p:txBody>
          <a:bodyPr/>
          <a:lstStyle/>
          <a:p>
            <a:r>
              <a:rPr lang="en-US" dirty="0"/>
              <a:t>Here's one test that will cause the mutant to be killed.</a:t>
            </a:r>
          </a:p>
        </p:txBody>
      </p:sp>
      <p:sp>
        <p:nvSpPr>
          <p:cNvPr id="4" name="TextBox 3">
            <a:extLst>
              <a:ext uri="{FF2B5EF4-FFF2-40B4-BE49-F238E27FC236}">
                <a16:creationId xmlns:a16="http://schemas.microsoft.com/office/drawing/2014/main" id="{343A3FC9-7A98-DA25-7371-25A3B5798B97}"/>
              </a:ext>
            </a:extLst>
          </p:cNvPr>
          <p:cNvSpPr txBox="1"/>
          <p:nvPr/>
        </p:nvSpPr>
        <p:spPr>
          <a:xfrm>
            <a:off x="838200" y="2068949"/>
            <a:ext cx="9732793" cy="144655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20" tIns="45720" rIns="45720" bIns="45720" numCol="1" spcCol="38100" rtlCol="0" anchor="t">
            <a:spAutoFit/>
          </a:bodyPr>
          <a:lstStyle/>
          <a:p>
            <a:r>
              <a:rPr lang="en-US" sz="2200" dirty="0">
                <a:solidFill>
                  <a:srgbClr val="3B3B3B"/>
                </a:solidFill>
                <a:latin typeface="Consolas" panose="020B0609020204030204" pitchFamily="49" charset="0"/>
              </a:rPr>
              <a:t>  </a:t>
            </a:r>
            <a:r>
              <a:rPr lang="en-US" sz="2200" dirty="0">
                <a:solidFill>
                  <a:srgbClr val="795E26"/>
                </a:solidFill>
                <a:latin typeface="Consolas" panose="020B0609020204030204" pitchFamily="49" charset="0"/>
              </a:rPr>
              <a:t>test</a:t>
            </a:r>
            <a:r>
              <a:rPr lang="en-US" sz="2200" dirty="0">
                <a:solidFill>
                  <a:srgbClr val="3B3B3B"/>
                </a:solidFill>
                <a:latin typeface="Consolas" panose="020B0609020204030204" pitchFamily="49" charset="0"/>
              </a:rPr>
              <a:t>(</a:t>
            </a:r>
            <a:r>
              <a:rPr lang="en-US" sz="2200" dirty="0">
                <a:solidFill>
                  <a:srgbClr val="A31515"/>
                </a:solidFill>
                <a:latin typeface="Consolas" panose="020B0609020204030204" pitchFamily="49" charset="0"/>
              </a:rPr>
              <a:t>"should return the second element of the list"</a:t>
            </a:r>
            <a:r>
              <a:rPr lang="en-US" sz="2200" dirty="0">
                <a:solidFill>
                  <a:srgbClr val="3B3B3B"/>
                </a:solidFill>
                <a:latin typeface="Consolas" panose="020B0609020204030204" pitchFamily="49" charset="0"/>
              </a:rPr>
              <a:t>, () </a:t>
            </a:r>
            <a:r>
              <a:rPr lang="en-US" sz="2200" dirty="0">
                <a:solidFill>
                  <a:srgbClr val="0000FF"/>
                </a:solidFill>
                <a:latin typeface="Consolas" panose="020B0609020204030204" pitchFamily="49" charset="0"/>
              </a:rPr>
              <a:t>=&gt;</a:t>
            </a:r>
            <a:r>
              <a:rPr lang="en-US" sz="2200" dirty="0">
                <a:solidFill>
                  <a:srgbClr val="3B3B3B"/>
                </a:solidFill>
                <a:latin typeface="Consolas" panose="020B0609020204030204" pitchFamily="49" charset="0"/>
              </a:rPr>
              <a:t> {</a:t>
            </a:r>
          </a:p>
          <a:p>
            <a:r>
              <a:rPr lang="en-US" sz="2200" dirty="0">
                <a:solidFill>
                  <a:srgbClr val="3B3B3B"/>
                </a:solidFill>
                <a:latin typeface="Consolas" panose="020B0609020204030204" pitchFamily="49" charset="0"/>
              </a:rPr>
              <a:t>    </a:t>
            </a:r>
            <a:r>
              <a:rPr lang="en-US" sz="2200" dirty="0">
                <a:solidFill>
                  <a:srgbClr val="795E26"/>
                </a:solidFill>
                <a:latin typeface="Consolas" panose="020B0609020204030204" pitchFamily="49" charset="0"/>
              </a:rPr>
              <a:t>expect</a:t>
            </a:r>
            <a:r>
              <a:rPr lang="en-US" sz="2200" dirty="0">
                <a:solidFill>
                  <a:srgbClr val="3B3B3B"/>
                </a:solidFill>
                <a:latin typeface="Consolas" panose="020B0609020204030204" pitchFamily="49" charset="0"/>
              </a:rPr>
              <a:t>(</a:t>
            </a:r>
            <a:r>
              <a:rPr lang="en-US" sz="2200" dirty="0">
                <a:solidFill>
                  <a:srgbClr val="795E26"/>
                </a:solidFill>
                <a:latin typeface="Consolas" panose="020B0609020204030204" pitchFamily="49" charset="0"/>
              </a:rPr>
              <a:t>search</a:t>
            </a:r>
            <a:r>
              <a:rPr lang="en-US" sz="2200" dirty="0">
                <a:solidFill>
                  <a:srgbClr val="3B3B3B"/>
                </a:solidFill>
                <a:latin typeface="Consolas" panose="020B0609020204030204" pitchFamily="49" charset="0"/>
              </a:rPr>
              <a:t>([</a:t>
            </a:r>
            <a:r>
              <a:rPr lang="en-US" sz="2200" dirty="0">
                <a:solidFill>
                  <a:srgbClr val="098658"/>
                </a:solidFill>
                <a:latin typeface="Consolas" panose="020B0609020204030204" pitchFamily="49" charset="0"/>
              </a:rPr>
              <a:t>5</a:t>
            </a:r>
            <a:r>
              <a:rPr lang="en-US" sz="2200" dirty="0">
                <a:solidFill>
                  <a:srgbClr val="3B3B3B"/>
                </a:solidFill>
                <a:latin typeface="Consolas" panose="020B0609020204030204" pitchFamily="49" charset="0"/>
              </a:rPr>
              <a:t>, </a:t>
            </a:r>
            <a:r>
              <a:rPr lang="en-US" sz="2200" dirty="0">
                <a:solidFill>
                  <a:srgbClr val="098658"/>
                </a:solidFill>
                <a:latin typeface="Consolas" panose="020B0609020204030204" pitchFamily="49" charset="0"/>
              </a:rPr>
              <a:t>7</a:t>
            </a:r>
            <a:r>
              <a:rPr lang="en-US" sz="2200" dirty="0">
                <a:solidFill>
                  <a:srgbClr val="3B3B3B"/>
                </a:solidFill>
                <a:latin typeface="Consolas" panose="020B0609020204030204" pitchFamily="49" charset="0"/>
              </a:rPr>
              <a:t>, </a:t>
            </a:r>
            <a:r>
              <a:rPr lang="en-US" sz="2200" dirty="0">
                <a:solidFill>
                  <a:srgbClr val="098658"/>
                </a:solidFill>
                <a:latin typeface="Consolas" panose="020B0609020204030204" pitchFamily="49" charset="0"/>
              </a:rPr>
              <a:t>9</a:t>
            </a:r>
            <a:r>
              <a:rPr lang="en-US" sz="2200" dirty="0">
                <a:solidFill>
                  <a:srgbClr val="3B3B3B"/>
                </a:solidFill>
                <a:latin typeface="Consolas" panose="020B0609020204030204" pitchFamily="49" charset="0"/>
              </a:rPr>
              <a:t>], </a:t>
            </a:r>
            <a:r>
              <a:rPr lang="en-US" sz="2200" dirty="0">
                <a:solidFill>
                  <a:srgbClr val="098658"/>
                </a:solidFill>
                <a:latin typeface="Consolas" panose="020B0609020204030204" pitchFamily="49" charset="0"/>
              </a:rPr>
              <a:t>6</a:t>
            </a:r>
            <a:r>
              <a:rPr lang="en-US" sz="2200" dirty="0">
                <a:solidFill>
                  <a:srgbClr val="3B3B3B"/>
                </a:solidFill>
                <a:latin typeface="Consolas" panose="020B0609020204030204" pitchFamily="49" charset="0"/>
              </a:rPr>
              <a:t>)).</a:t>
            </a:r>
            <a:r>
              <a:rPr lang="en-US" sz="2200" dirty="0" err="1">
                <a:solidFill>
                  <a:srgbClr val="795E26"/>
                </a:solidFill>
                <a:latin typeface="Consolas" panose="020B0609020204030204" pitchFamily="49" charset="0"/>
              </a:rPr>
              <a:t>toBe</a:t>
            </a:r>
            <a:r>
              <a:rPr lang="en-US" sz="2200" dirty="0">
                <a:solidFill>
                  <a:srgbClr val="3B3B3B"/>
                </a:solidFill>
                <a:latin typeface="Consolas" panose="020B0609020204030204" pitchFamily="49" charset="0"/>
              </a:rPr>
              <a:t>(</a:t>
            </a:r>
            <a:r>
              <a:rPr lang="en-US" sz="2200" dirty="0">
                <a:solidFill>
                  <a:srgbClr val="098658"/>
                </a:solidFill>
                <a:latin typeface="Consolas" panose="020B0609020204030204" pitchFamily="49" charset="0"/>
              </a:rPr>
              <a:t>7</a:t>
            </a:r>
            <a:r>
              <a:rPr lang="en-US" sz="2200" dirty="0">
                <a:solidFill>
                  <a:srgbClr val="3B3B3B"/>
                </a:solidFill>
                <a:latin typeface="Consolas" panose="020B0609020204030204" pitchFamily="49" charset="0"/>
              </a:rPr>
              <a:t>);</a:t>
            </a:r>
          </a:p>
          <a:p>
            <a:r>
              <a:rPr lang="en-US" sz="2200" dirty="0">
                <a:solidFill>
                  <a:srgbClr val="3B3B3B"/>
                </a:solidFill>
                <a:latin typeface="Consolas" panose="020B0609020204030204" pitchFamily="49" charset="0"/>
              </a:rPr>
              <a:t>  });</a:t>
            </a:r>
          </a:p>
          <a:p>
            <a:pPr hangingPunct="0"/>
            <a:endParaRPr lang="en-US" sz="2200" dirty="0">
              <a:solidFill>
                <a:srgbClr val="000000"/>
              </a:solidFill>
              <a:latin typeface="+mj-lt"/>
              <a:ea typeface="+mj-ea"/>
              <a:cs typeface="+mj-cs"/>
              <a:sym typeface="Calibri"/>
            </a:endParaRPr>
          </a:p>
        </p:txBody>
      </p:sp>
    </p:spTree>
    <p:extLst>
      <p:ext uri="{BB962C8B-B14F-4D97-AF65-F5344CB8AC3E}">
        <p14:creationId xmlns:p14="http://schemas.microsoft.com/office/powerpoint/2010/main" val="2622753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4FC2-1419-5C03-C709-353179FF5D69}"/>
              </a:ext>
            </a:extLst>
          </p:cNvPr>
          <p:cNvSpPr>
            <a:spLocks noGrp="1"/>
          </p:cNvSpPr>
          <p:nvPr>
            <p:ph type="title"/>
          </p:nvPr>
        </p:nvSpPr>
        <p:spPr/>
        <p:txBody>
          <a:bodyPr/>
          <a:lstStyle/>
          <a:p>
            <a:r>
              <a:rPr lang="en-US" dirty="0"/>
              <a:t>What about the other mutant?</a:t>
            </a:r>
          </a:p>
        </p:txBody>
      </p:sp>
      <p:sp>
        <p:nvSpPr>
          <p:cNvPr id="4" name="TextBox 3">
            <a:extLst>
              <a:ext uri="{FF2B5EF4-FFF2-40B4-BE49-F238E27FC236}">
                <a16:creationId xmlns:a16="http://schemas.microsoft.com/office/drawing/2014/main" id="{86B43FE4-09FA-20CC-45EA-0BDA89972D8E}"/>
              </a:ext>
            </a:extLst>
          </p:cNvPr>
          <p:cNvSpPr txBox="1"/>
          <p:nvPr/>
        </p:nvSpPr>
        <p:spPr>
          <a:xfrm>
            <a:off x="838200" y="1845872"/>
            <a:ext cx="8219303" cy="144655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200" dirty="0">
                <a:latin typeface="Consolas" panose="020B0609020204030204" pitchFamily="49" charset="0"/>
              </a:rPr>
              <a:t>[Survived] </a:t>
            </a:r>
            <a:r>
              <a:rPr lang="en-US" sz="2200" dirty="0" err="1">
                <a:latin typeface="Consolas" panose="020B0609020204030204" pitchFamily="49" charset="0"/>
              </a:rPr>
              <a:t>EqualityOperator</a:t>
            </a:r>
            <a:endParaRPr lang="en-US" sz="2200" dirty="0">
              <a:latin typeface="Consolas" panose="020B0609020204030204" pitchFamily="49" charset="0"/>
            </a:endParaRPr>
          </a:p>
          <a:p>
            <a:r>
              <a:rPr lang="en-US" sz="2200" dirty="0" err="1">
                <a:latin typeface="Consolas" panose="020B0609020204030204" pitchFamily="49" charset="0"/>
              </a:rPr>
              <a:t>src</a:t>
            </a:r>
            <a:r>
              <a:rPr lang="en-US" sz="2200" dirty="0">
                <a:latin typeface="Consolas" panose="020B0609020204030204" pitchFamily="49" charset="0"/>
              </a:rPr>
              <a:t>/for-midterm/adrian.ts:4:32</a:t>
            </a:r>
          </a:p>
          <a:p>
            <a:r>
              <a:rPr lang="en-US" sz="2200" dirty="0">
                <a:solidFill>
                  <a:srgbClr val="FF0000"/>
                </a:solidFill>
                <a:latin typeface="Consolas" panose="020B0609020204030204" pitchFamily="49" charset="0"/>
              </a:rPr>
              <a:t>-       return </a:t>
            </a:r>
            <a:r>
              <a:rPr lang="en-US" sz="2200" dirty="0" err="1">
                <a:solidFill>
                  <a:srgbClr val="FF0000"/>
                </a:solidFill>
                <a:latin typeface="Consolas" panose="020B0609020204030204" pitchFamily="49" charset="0"/>
              </a:rPr>
              <a:t>list.find</a:t>
            </a:r>
            <a:r>
              <a:rPr lang="en-US" sz="2200" dirty="0">
                <a:solidFill>
                  <a:srgbClr val="FF0000"/>
                </a:solidFill>
                <a:latin typeface="Consolas" panose="020B0609020204030204" pitchFamily="49" charset="0"/>
              </a:rPr>
              <a:t>((item) =&gt; item &gt;= target);</a:t>
            </a:r>
          </a:p>
          <a:p>
            <a:r>
              <a:rPr lang="en-US" sz="2200" dirty="0">
                <a:solidFill>
                  <a:srgbClr val="00B050"/>
                </a:solidFill>
                <a:latin typeface="Consolas" panose="020B0609020204030204" pitchFamily="49" charset="0"/>
              </a:rPr>
              <a:t>+       return </a:t>
            </a:r>
            <a:r>
              <a:rPr lang="en-US" sz="2200" dirty="0" err="1">
                <a:solidFill>
                  <a:srgbClr val="00B050"/>
                </a:solidFill>
                <a:latin typeface="Consolas" panose="020B0609020204030204" pitchFamily="49" charset="0"/>
              </a:rPr>
              <a:t>list.find</a:t>
            </a:r>
            <a:r>
              <a:rPr lang="en-US" sz="2200" dirty="0">
                <a:solidFill>
                  <a:srgbClr val="00B050"/>
                </a:solidFill>
                <a:latin typeface="Consolas" panose="020B0609020204030204" pitchFamily="49" charset="0"/>
              </a:rPr>
              <a:t>((item) =&gt; item &gt; target);</a:t>
            </a:r>
            <a:endParaRPr lang="en-US" sz="2200" dirty="0"/>
          </a:p>
        </p:txBody>
      </p:sp>
      <p:sp>
        <p:nvSpPr>
          <p:cNvPr id="6" name="Content Placeholder 2">
            <a:extLst>
              <a:ext uri="{FF2B5EF4-FFF2-40B4-BE49-F238E27FC236}">
                <a16:creationId xmlns:a16="http://schemas.microsoft.com/office/drawing/2014/main" id="{600D241B-FCC6-B31F-ADC1-C80A01381F43}"/>
              </a:ext>
            </a:extLst>
          </p:cNvPr>
          <p:cNvSpPr txBox="1">
            <a:spLocks/>
          </p:cNvSpPr>
          <p:nvPr/>
        </p:nvSpPr>
        <p:spPr>
          <a:xfrm>
            <a:off x="838200" y="4000137"/>
            <a:ext cx="8763000" cy="2748533"/>
          </a:xfrm>
          <a:prstGeom prst="rect">
            <a:avLst/>
          </a:prstGeom>
        </p:spPr>
        <p:txBody>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sz="2800" dirty="0"/>
              <a:t>How does this mutant behave differently from the original?</a:t>
            </a:r>
          </a:p>
          <a:p>
            <a:pPr hangingPunct="1"/>
            <a:r>
              <a:rPr lang="en-US" sz="2800" dirty="0"/>
              <a:t>Answer: This mutant returns the first element of the list that is </a:t>
            </a:r>
            <a:r>
              <a:rPr lang="en-US" sz="2800" dirty="0">
                <a:solidFill>
                  <a:srgbClr val="FF0000"/>
                </a:solidFill>
              </a:rPr>
              <a:t>larger</a:t>
            </a:r>
            <a:r>
              <a:rPr lang="en-US" sz="2800" dirty="0"/>
              <a:t> than the original</a:t>
            </a:r>
          </a:p>
          <a:p>
            <a:pPr hangingPunct="1"/>
            <a:r>
              <a:rPr lang="en-US" sz="2800" dirty="0"/>
              <a:t>Remedy: Add a test where the input list included an “equal” item before a larger item</a:t>
            </a:r>
          </a:p>
        </p:txBody>
      </p:sp>
    </p:spTree>
    <p:extLst>
      <p:ext uri="{BB962C8B-B14F-4D97-AF65-F5344CB8AC3E}">
        <p14:creationId xmlns:p14="http://schemas.microsoft.com/office/powerpoint/2010/main" val="261653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9E186-D46D-AB72-2799-EF993F03EF44}"/>
              </a:ext>
            </a:extLst>
          </p:cNvPr>
          <p:cNvSpPr>
            <a:spLocks noGrp="1"/>
          </p:cNvSpPr>
          <p:nvPr>
            <p:ph type="title"/>
          </p:nvPr>
        </p:nvSpPr>
        <p:spPr/>
        <p:txBody>
          <a:bodyPr/>
          <a:lstStyle/>
          <a:p>
            <a:r>
              <a:rPr lang="en-US" dirty="0"/>
              <a:t>Here's one test that will catch that mutant</a:t>
            </a:r>
          </a:p>
        </p:txBody>
      </p:sp>
      <p:sp>
        <p:nvSpPr>
          <p:cNvPr id="4" name="TextBox 3">
            <a:extLst>
              <a:ext uri="{FF2B5EF4-FFF2-40B4-BE49-F238E27FC236}">
                <a16:creationId xmlns:a16="http://schemas.microsoft.com/office/drawing/2014/main" id="{3E229CB5-D4EF-EC3D-16E3-6CFCCBA2A754}"/>
              </a:ext>
            </a:extLst>
          </p:cNvPr>
          <p:cNvSpPr txBox="1"/>
          <p:nvPr/>
        </p:nvSpPr>
        <p:spPr>
          <a:xfrm>
            <a:off x="838200" y="2163627"/>
            <a:ext cx="10515600" cy="11079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200" dirty="0">
                <a:solidFill>
                  <a:srgbClr val="795E26"/>
                </a:solidFill>
                <a:latin typeface="Consolas" panose="020B0609020204030204" pitchFamily="49" charset="0"/>
              </a:rPr>
              <a:t>test</a:t>
            </a:r>
            <a:r>
              <a:rPr lang="en-US" sz="2200" dirty="0">
                <a:solidFill>
                  <a:srgbClr val="3B3B3B"/>
                </a:solidFill>
                <a:latin typeface="Consolas" panose="020B0609020204030204" pitchFamily="49" charset="0"/>
              </a:rPr>
              <a:t>(</a:t>
            </a:r>
            <a:r>
              <a:rPr lang="en-US" sz="2200" dirty="0">
                <a:solidFill>
                  <a:srgbClr val="A31515"/>
                </a:solidFill>
                <a:latin typeface="Consolas" panose="020B0609020204030204" pitchFamily="49" charset="0"/>
              </a:rPr>
              <a:t>"try target that is equal to some item in the list"</a:t>
            </a:r>
            <a:r>
              <a:rPr lang="en-US" sz="2200" dirty="0">
                <a:solidFill>
                  <a:srgbClr val="3B3B3B"/>
                </a:solidFill>
                <a:latin typeface="Consolas" panose="020B0609020204030204" pitchFamily="49" charset="0"/>
              </a:rPr>
              <a:t>, () </a:t>
            </a:r>
            <a:r>
              <a:rPr lang="en-US" sz="2200" dirty="0">
                <a:solidFill>
                  <a:srgbClr val="0000FF"/>
                </a:solidFill>
                <a:latin typeface="Consolas" panose="020B0609020204030204" pitchFamily="49" charset="0"/>
              </a:rPr>
              <a:t>=&gt;</a:t>
            </a:r>
            <a:r>
              <a:rPr lang="en-US" sz="2200" dirty="0">
                <a:solidFill>
                  <a:srgbClr val="3B3B3B"/>
                </a:solidFill>
                <a:latin typeface="Consolas" panose="020B0609020204030204" pitchFamily="49" charset="0"/>
              </a:rPr>
              <a:t> {</a:t>
            </a:r>
          </a:p>
          <a:p>
            <a:r>
              <a:rPr lang="en-US" sz="2200" dirty="0">
                <a:solidFill>
                  <a:srgbClr val="3B3B3B"/>
                </a:solidFill>
                <a:latin typeface="Consolas" panose="020B0609020204030204" pitchFamily="49" charset="0"/>
              </a:rPr>
              <a:t>    </a:t>
            </a:r>
            <a:r>
              <a:rPr lang="en-US" sz="2200" dirty="0">
                <a:solidFill>
                  <a:srgbClr val="795E26"/>
                </a:solidFill>
                <a:latin typeface="Consolas" panose="020B0609020204030204" pitchFamily="49" charset="0"/>
              </a:rPr>
              <a:t>expect</a:t>
            </a:r>
            <a:r>
              <a:rPr lang="en-US" sz="2200" dirty="0">
                <a:solidFill>
                  <a:srgbClr val="3B3B3B"/>
                </a:solidFill>
                <a:latin typeface="Consolas" panose="020B0609020204030204" pitchFamily="49" charset="0"/>
              </a:rPr>
              <a:t>(</a:t>
            </a:r>
            <a:r>
              <a:rPr lang="en-US" sz="2200" dirty="0">
                <a:solidFill>
                  <a:srgbClr val="795E26"/>
                </a:solidFill>
                <a:latin typeface="Consolas" panose="020B0609020204030204" pitchFamily="49" charset="0"/>
              </a:rPr>
              <a:t>search</a:t>
            </a:r>
            <a:r>
              <a:rPr lang="en-US" sz="2200" dirty="0">
                <a:solidFill>
                  <a:srgbClr val="3B3B3B"/>
                </a:solidFill>
                <a:latin typeface="Consolas" panose="020B0609020204030204" pitchFamily="49" charset="0"/>
              </a:rPr>
              <a:t>([</a:t>
            </a:r>
            <a:r>
              <a:rPr lang="en-US" sz="2200" dirty="0">
                <a:solidFill>
                  <a:srgbClr val="098658"/>
                </a:solidFill>
                <a:latin typeface="Consolas" panose="020B0609020204030204" pitchFamily="49" charset="0"/>
              </a:rPr>
              <a:t>5</a:t>
            </a:r>
            <a:r>
              <a:rPr lang="en-US" sz="2200" dirty="0">
                <a:solidFill>
                  <a:srgbClr val="3B3B3B"/>
                </a:solidFill>
                <a:latin typeface="Consolas" panose="020B0609020204030204" pitchFamily="49" charset="0"/>
              </a:rPr>
              <a:t>, </a:t>
            </a:r>
            <a:r>
              <a:rPr lang="en-US" sz="2200" dirty="0">
                <a:solidFill>
                  <a:srgbClr val="098658"/>
                </a:solidFill>
                <a:latin typeface="Consolas" panose="020B0609020204030204" pitchFamily="49" charset="0"/>
              </a:rPr>
              <a:t>7</a:t>
            </a:r>
            <a:r>
              <a:rPr lang="en-US" sz="2200" dirty="0">
                <a:solidFill>
                  <a:srgbClr val="3B3B3B"/>
                </a:solidFill>
                <a:latin typeface="Consolas" panose="020B0609020204030204" pitchFamily="49" charset="0"/>
              </a:rPr>
              <a:t>, </a:t>
            </a:r>
            <a:r>
              <a:rPr lang="en-US" sz="2200" dirty="0">
                <a:solidFill>
                  <a:srgbClr val="098658"/>
                </a:solidFill>
                <a:latin typeface="Consolas" panose="020B0609020204030204" pitchFamily="49" charset="0"/>
              </a:rPr>
              <a:t>9</a:t>
            </a:r>
            <a:r>
              <a:rPr lang="en-US" sz="2200" dirty="0">
                <a:solidFill>
                  <a:srgbClr val="3B3B3B"/>
                </a:solidFill>
                <a:latin typeface="Consolas" panose="020B0609020204030204" pitchFamily="49" charset="0"/>
              </a:rPr>
              <a:t>], </a:t>
            </a:r>
            <a:r>
              <a:rPr lang="en-US" sz="2200" dirty="0">
                <a:solidFill>
                  <a:srgbClr val="098658"/>
                </a:solidFill>
                <a:latin typeface="Consolas" panose="020B0609020204030204" pitchFamily="49" charset="0"/>
              </a:rPr>
              <a:t>7</a:t>
            </a:r>
            <a:r>
              <a:rPr lang="en-US" sz="2200" dirty="0">
                <a:solidFill>
                  <a:srgbClr val="3B3B3B"/>
                </a:solidFill>
                <a:latin typeface="Consolas" panose="020B0609020204030204" pitchFamily="49" charset="0"/>
              </a:rPr>
              <a:t>)).</a:t>
            </a:r>
            <a:r>
              <a:rPr lang="en-US" sz="2200" dirty="0" err="1">
                <a:solidFill>
                  <a:srgbClr val="795E26"/>
                </a:solidFill>
                <a:latin typeface="Consolas" panose="020B0609020204030204" pitchFamily="49" charset="0"/>
              </a:rPr>
              <a:t>toBe</a:t>
            </a:r>
            <a:r>
              <a:rPr lang="en-US" sz="2200" dirty="0">
                <a:solidFill>
                  <a:srgbClr val="3B3B3B"/>
                </a:solidFill>
                <a:latin typeface="Consolas" panose="020B0609020204030204" pitchFamily="49" charset="0"/>
              </a:rPr>
              <a:t>(</a:t>
            </a:r>
            <a:r>
              <a:rPr lang="en-US" sz="2200" dirty="0">
                <a:solidFill>
                  <a:srgbClr val="098658"/>
                </a:solidFill>
                <a:latin typeface="Consolas" panose="020B0609020204030204" pitchFamily="49" charset="0"/>
              </a:rPr>
              <a:t>7</a:t>
            </a:r>
            <a:r>
              <a:rPr lang="en-US" sz="2200" dirty="0">
                <a:solidFill>
                  <a:srgbClr val="3B3B3B"/>
                </a:solidFill>
                <a:latin typeface="Consolas" panose="020B0609020204030204" pitchFamily="49" charset="0"/>
              </a:rPr>
              <a:t>);</a:t>
            </a:r>
          </a:p>
          <a:p>
            <a:r>
              <a:rPr lang="en-US" sz="2200" dirty="0">
                <a:solidFill>
                  <a:srgbClr val="3B3B3B"/>
                </a:solidFill>
                <a:latin typeface="Consolas" panose="020B0609020204030204" pitchFamily="49" charset="0"/>
              </a:rPr>
              <a:t>  });</a:t>
            </a:r>
          </a:p>
        </p:txBody>
      </p:sp>
    </p:spTree>
    <p:extLst>
      <p:ext uri="{BB962C8B-B14F-4D97-AF65-F5344CB8AC3E}">
        <p14:creationId xmlns:p14="http://schemas.microsoft.com/office/powerpoint/2010/main" val="406580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Use Mutation Analysis While Writing Tests"/>
          <p:cNvSpPr txBox="1">
            <a:spLocks noGrp="1"/>
          </p:cNvSpPr>
          <p:nvPr>
            <p:ph type="title"/>
          </p:nvPr>
        </p:nvSpPr>
        <p:spPr>
          <a:prstGeom prst="rect">
            <a:avLst/>
          </a:prstGeom>
        </p:spPr>
        <p:txBody>
          <a:bodyPr/>
          <a:lstStyle/>
          <a:p>
            <a:r>
              <a:t>Use Mutation Analysis While Writing Tests</a:t>
            </a:r>
          </a:p>
        </p:txBody>
      </p:sp>
      <p:sp>
        <p:nvSpPr>
          <p:cNvPr id="848" name="When you feel “done” writing tests, run a mutation analysis…"/>
          <p:cNvSpPr txBox="1">
            <a:spLocks noGrp="1"/>
          </p:cNvSpPr>
          <p:nvPr>
            <p:ph type="body" idx="1"/>
          </p:nvPr>
        </p:nvSpPr>
        <p:spPr>
          <a:prstGeom prst="rect">
            <a:avLst/>
          </a:prstGeom>
        </p:spPr>
        <p:txBody>
          <a:bodyPr/>
          <a:lstStyle/>
          <a:p>
            <a:r>
              <a:rPr dirty="0"/>
              <a:t>When you feel “done” writing tests, run a mutation analysis</a:t>
            </a:r>
          </a:p>
          <a:p>
            <a:r>
              <a:rPr dirty="0"/>
              <a:t>Inspect undetected mutants, and try to </a:t>
            </a:r>
            <a:r>
              <a:rPr lang="en-US" dirty="0"/>
              <a:t>write tests that will make those mutants fail.</a:t>
            </a:r>
            <a:endParaRPr dirty="0"/>
          </a:p>
        </p:txBody>
      </p:sp>
      <p:sp>
        <p:nvSpPr>
          <p:cNvPr id="849" name="Slide Number"/>
          <p:cNvSpPr txBox="1">
            <a:spLocks noGrp="1"/>
          </p:cNvSpPr>
          <p:nvPr>
            <p:ph type="sldNum" sz="quarter" idx="2"/>
          </p:nvPr>
        </p:nvSpPr>
        <p:spPr>
          <a:xfrm>
            <a:off x="22203052" y="12835870"/>
            <a:ext cx="504548" cy="48391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26</a:t>
            </a:fld>
            <a:endParaRPr/>
          </a:p>
        </p:txBody>
      </p:sp>
      <p:pic>
        <p:nvPicPr>
          <p:cNvPr id="850" name="Image" descr="Image"/>
          <p:cNvPicPr>
            <a:picLocks noChangeAspect="1"/>
          </p:cNvPicPr>
          <p:nvPr/>
        </p:nvPicPr>
        <p:blipFill>
          <a:blip r:embed="rId3"/>
          <a:stretch>
            <a:fillRect/>
          </a:stretch>
        </p:blipFill>
        <p:spPr>
          <a:xfrm>
            <a:off x="2641600" y="3626755"/>
            <a:ext cx="6908801" cy="2305051"/>
          </a:xfrm>
          <a:prstGeom prst="rect">
            <a:avLst/>
          </a:prstGeom>
          <a:ln w="25400">
            <a:solidFill>
              <a:schemeClr val="accent1"/>
            </a:solidFill>
            <a:miter/>
          </a:ln>
        </p:spPr>
      </p:pic>
      <p:sp>
        <p:nvSpPr>
          <p:cNvPr id="851" name="Detailed mutation report for “overlaps” method - two mutants were not detected!"/>
          <p:cNvSpPr txBox="1"/>
          <p:nvPr/>
        </p:nvSpPr>
        <p:spPr>
          <a:xfrm>
            <a:off x="2447065" y="6007840"/>
            <a:ext cx="4059125" cy="2308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45720" bIns="45720">
            <a:spAutoFit/>
          </a:bodyPr>
          <a:lstStyle/>
          <a:p>
            <a:r>
              <a:rPr sz="900"/>
              <a:t>Detailed mutation report for “overlaps” method - two mutants were not detected!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99E53-0833-01EC-2894-06677687ED1F}"/>
            </a:ext>
          </a:extLst>
        </p:cNvPr>
        <p:cNvGrpSpPr/>
        <p:nvPr/>
      </p:nvGrpSpPr>
      <p:grpSpPr>
        <a:xfrm>
          <a:off x="0" y="0"/>
          <a:ext cx="0" cy="0"/>
          <a:chOff x="0" y="0"/>
          <a:chExt cx="0" cy="0"/>
        </a:xfrm>
      </p:grpSpPr>
      <p:sp>
        <p:nvSpPr>
          <p:cNvPr id="826" name="Mutation Analysis Tests the Tests">
            <a:extLst>
              <a:ext uri="{FF2B5EF4-FFF2-40B4-BE49-F238E27FC236}">
                <a16:creationId xmlns:a16="http://schemas.microsoft.com/office/drawing/2014/main" id="{53661DD6-797A-BE6B-8140-688C33F9A8FB}"/>
              </a:ext>
            </a:extLst>
          </p:cNvPr>
          <p:cNvSpPr txBox="1">
            <a:spLocks noGrp="1"/>
          </p:cNvSpPr>
          <p:nvPr>
            <p:ph type="title"/>
          </p:nvPr>
        </p:nvSpPr>
        <p:spPr>
          <a:xfrm>
            <a:off x="838200" y="18255"/>
            <a:ext cx="10515600" cy="1325563"/>
          </a:xfrm>
        </p:spPr>
        <p:txBody>
          <a:bodyPr>
            <a:normAutofit/>
          </a:bodyPr>
          <a:lstStyle/>
          <a:p>
            <a:r>
              <a:rPr lang="en-US" dirty="0"/>
              <a:t>Adversarial Testing and Overspecification</a:t>
            </a:r>
          </a:p>
        </p:txBody>
      </p:sp>
      <p:sp>
        <p:nvSpPr>
          <p:cNvPr id="5" name="Content Placeholder 4">
            <a:extLst>
              <a:ext uri="{FF2B5EF4-FFF2-40B4-BE49-F238E27FC236}">
                <a16:creationId xmlns:a16="http://schemas.microsoft.com/office/drawing/2014/main" id="{AD2A0090-2A9A-67BE-72E1-E2FFC057A43C}"/>
              </a:ext>
            </a:extLst>
          </p:cNvPr>
          <p:cNvSpPr>
            <a:spLocks noGrp="1"/>
          </p:cNvSpPr>
          <p:nvPr>
            <p:ph idx="1"/>
          </p:nvPr>
        </p:nvSpPr>
        <p:spPr>
          <a:xfrm>
            <a:off x="838200" y="1500188"/>
            <a:ext cx="9602972" cy="4351337"/>
          </a:xfrm>
        </p:spPr>
        <p:txBody>
          <a:bodyPr/>
          <a:lstStyle/>
          <a:p>
            <a:pPr marL="0" indent="0">
              <a:buNone/>
            </a:pPr>
            <a:r>
              <a:rPr lang="en-US" dirty="0"/>
              <a:t>Stryker is a </a:t>
            </a:r>
            <a:r>
              <a:rPr lang="en-US" i="1" dirty="0"/>
              <a:t>mutation tester </a:t>
            </a:r>
            <a:r>
              <a:rPr lang="en-US" dirty="0"/>
              <a:t>for JavaScript — an automated adversary!</a:t>
            </a:r>
            <a:endParaRPr lang="en-US" sz="1000" dirty="0"/>
          </a:p>
          <a:p>
            <a:pPr marL="0" indent="0">
              <a:buNone/>
            </a:pPr>
            <a:endParaRPr lang="en-US" sz="1000" dirty="0"/>
          </a:p>
          <a:p>
            <a:pPr marL="0" indent="0">
              <a:buNone/>
            </a:pPr>
            <a:r>
              <a:rPr lang="en-US" dirty="0"/>
              <a:t>Sometimes it loses the game because mutants aren’t bugs.</a:t>
            </a:r>
          </a:p>
        </p:txBody>
      </p:sp>
      <p:sp>
        <p:nvSpPr>
          <p:cNvPr id="828" name="Slide Number">
            <a:extLst>
              <a:ext uri="{FF2B5EF4-FFF2-40B4-BE49-F238E27FC236}">
                <a16:creationId xmlns:a16="http://schemas.microsoft.com/office/drawing/2014/main" id="{157B8D3E-A23D-59A9-FC7F-D4B81474C579}"/>
              </a:ext>
            </a:extLst>
          </p:cNvPr>
          <p:cNvSpPr txBox="1">
            <a:spLocks noGrp="1"/>
          </p:cNvSpPr>
          <p:nvPr>
            <p:ph type="sldNum" sz="quarter" idx="12"/>
          </p:nvPr>
        </p:nvSpPr>
        <p:spPr>
          <a:xfrm>
            <a:off x="8610600" y="6356350"/>
            <a:ext cx="2743200" cy="365125"/>
          </a:xfr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27</a:t>
            </a:fld>
            <a:endParaRPr lang="en-US"/>
          </a:p>
        </p:txBody>
      </p:sp>
      <p:pic>
        <p:nvPicPr>
          <p:cNvPr id="7" name="Image" descr="Image">
            <a:extLst>
              <a:ext uri="{FF2B5EF4-FFF2-40B4-BE49-F238E27FC236}">
                <a16:creationId xmlns:a16="http://schemas.microsoft.com/office/drawing/2014/main" id="{D0E66170-3B33-57B9-E3BA-03645AFB9B32}"/>
              </a:ext>
            </a:extLst>
          </p:cNvPr>
          <p:cNvPicPr>
            <a:picLocks noChangeAspect="1"/>
          </p:cNvPicPr>
          <p:nvPr/>
        </p:nvPicPr>
        <p:blipFill>
          <a:blip r:embed="rId3"/>
          <a:stretch>
            <a:fillRect/>
          </a:stretch>
        </p:blipFill>
        <p:spPr>
          <a:xfrm>
            <a:off x="838200" y="3326899"/>
            <a:ext cx="8956158" cy="3029451"/>
          </a:xfrm>
          <a:prstGeom prst="rect">
            <a:avLst/>
          </a:prstGeom>
          <a:ln w="25400">
            <a:solidFill>
              <a:schemeClr val="accent1"/>
            </a:solidFill>
            <a:miter/>
          </a:ln>
        </p:spPr>
      </p:pic>
    </p:spTree>
    <p:extLst>
      <p:ext uri="{BB962C8B-B14F-4D97-AF65-F5344CB8AC3E}">
        <p14:creationId xmlns:p14="http://schemas.microsoft.com/office/powerpoint/2010/main" val="371091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Mutants are a Valid Substitute for Real Faults"/>
          <p:cNvSpPr txBox="1">
            <a:spLocks noGrp="1"/>
          </p:cNvSpPr>
          <p:nvPr>
            <p:ph type="title"/>
          </p:nvPr>
        </p:nvSpPr>
        <p:spPr>
          <a:prstGeom prst="rect">
            <a:avLst/>
          </a:prstGeom>
        </p:spPr>
        <p:txBody>
          <a:bodyPr/>
          <a:lstStyle/>
          <a:p>
            <a:r>
              <a:rPr lang="en-US" dirty="0"/>
              <a:t>Are mutants </a:t>
            </a:r>
            <a:r>
              <a:rPr dirty="0"/>
              <a:t>a Valid Substitute for Real Faults</a:t>
            </a:r>
            <a:r>
              <a:rPr lang="en-US" dirty="0"/>
              <a:t>?  </a:t>
            </a:r>
            <a:r>
              <a:rPr lang="en-US"/>
              <a:t>Probably yes.</a:t>
            </a:r>
            <a:endParaRPr dirty="0"/>
          </a:p>
        </p:txBody>
      </p:sp>
      <p:sp>
        <p:nvSpPr>
          <p:cNvPr id="862" name="Researchers have studied the question of whether a test suite that finds more mutants also finds more real faults…"/>
          <p:cNvSpPr txBox="1">
            <a:spLocks noGrp="1"/>
          </p:cNvSpPr>
          <p:nvPr>
            <p:ph type="body" sz="half" idx="1"/>
          </p:nvPr>
        </p:nvSpPr>
        <p:spPr>
          <a:xfrm>
            <a:off x="838200" y="1512866"/>
            <a:ext cx="6741332" cy="4338633"/>
          </a:xfrm>
          <a:prstGeom prst="rect">
            <a:avLst/>
          </a:prstGeom>
        </p:spPr>
        <p:txBody>
          <a:bodyPr/>
          <a:lstStyle/>
          <a:p>
            <a:r>
              <a:rPr lang="en-US" dirty="0"/>
              <a:t>Do mutants really represent real bugs?</a:t>
            </a:r>
          </a:p>
          <a:p>
            <a:r>
              <a:rPr dirty="0"/>
              <a:t>Researchers have studied the question of whether a test suite that finds more mutants also finds more real faults</a:t>
            </a:r>
          </a:p>
          <a:p>
            <a:r>
              <a:rPr dirty="0"/>
              <a:t>Conclusion: For the 357 real faults studied, yes</a:t>
            </a:r>
          </a:p>
          <a:p>
            <a:r>
              <a:rPr dirty="0"/>
              <a:t>This work has been replicated in many other contexts, including with real faults from student code</a:t>
            </a:r>
          </a:p>
        </p:txBody>
      </p:sp>
      <p:sp>
        <p:nvSpPr>
          <p:cNvPr id="863" name="Slide Number"/>
          <p:cNvSpPr txBox="1">
            <a:spLocks noGrp="1"/>
          </p:cNvSpPr>
          <p:nvPr>
            <p:ph type="sldNum" sz="quarter" idx="2"/>
          </p:nvPr>
        </p:nvSpPr>
        <p:spPr>
          <a:xfrm>
            <a:off x="22203052" y="12835870"/>
            <a:ext cx="504548" cy="48391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28</a:t>
            </a:fld>
            <a:endParaRPr/>
          </a:p>
        </p:txBody>
      </p:sp>
      <p:grpSp>
        <p:nvGrpSpPr>
          <p:cNvPr id="866" name="Image"/>
          <p:cNvGrpSpPr/>
          <p:nvPr/>
        </p:nvGrpSpPr>
        <p:grpSpPr>
          <a:xfrm>
            <a:off x="7658018" y="1593499"/>
            <a:ext cx="3713516" cy="4923752"/>
            <a:chOff x="0" y="0"/>
            <a:chExt cx="7427031" cy="9847501"/>
          </a:xfrm>
        </p:grpSpPr>
        <p:pic>
          <p:nvPicPr>
            <p:cNvPr id="865" name="Image" descr="Image"/>
            <p:cNvPicPr>
              <a:picLocks noChangeAspect="1"/>
            </p:cNvPicPr>
            <p:nvPr/>
          </p:nvPicPr>
          <p:blipFill>
            <a:blip r:embed="rId3"/>
            <a:stretch>
              <a:fillRect/>
            </a:stretch>
          </p:blipFill>
          <p:spPr>
            <a:xfrm>
              <a:off x="139700" y="139700"/>
              <a:ext cx="7147632" cy="9568102"/>
            </a:xfrm>
            <a:prstGeom prst="rect">
              <a:avLst/>
            </a:prstGeom>
            <a:ln>
              <a:noFill/>
            </a:ln>
            <a:effectLst/>
          </p:spPr>
        </p:pic>
        <p:pic>
          <p:nvPicPr>
            <p:cNvPr id="864" name="Image" descr="Image"/>
            <p:cNvPicPr>
              <a:picLocks/>
            </p:cNvPicPr>
            <p:nvPr/>
          </p:nvPicPr>
          <p:blipFill>
            <a:blip r:embed="rId4"/>
            <a:stretch>
              <a:fillRect/>
            </a:stretch>
          </p:blipFill>
          <p:spPr>
            <a:xfrm>
              <a:off x="0" y="0"/>
              <a:ext cx="7427032" cy="9847502"/>
            </a:xfrm>
            <a:prstGeom prst="rect">
              <a:avLst/>
            </a:prstGeom>
            <a:effectLst/>
          </p:spPr>
        </p:pic>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0FFBE-9CD7-EF0D-03C9-1ECC1FD1A4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CA4F4-F8B8-C0D5-B76C-335333FDFEED}"/>
              </a:ext>
            </a:extLst>
          </p:cNvPr>
          <p:cNvSpPr>
            <a:spLocks noGrp="1"/>
          </p:cNvSpPr>
          <p:nvPr>
            <p:ph type="title"/>
          </p:nvPr>
        </p:nvSpPr>
        <p:spPr>
          <a:xfrm>
            <a:off x="838200" y="18255"/>
            <a:ext cx="10515600" cy="1325563"/>
          </a:xfrm>
        </p:spPr>
        <p:txBody>
          <a:bodyPr/>
          <a:lstStyle/>
          <a:p>
            <a:r>
              <a:rPr lang="en-US" dirty="0"/>
              <a:t>Review</a:t>
            </a:r>
          </a:p>
        </p:txBody>
      </p:sp>
      <p:sp>
        <p:nvSpPr>
          <p:cNvPr id="3" name="Content Placeholder 2">
            <a:extLst>
              <a:ext uri="{FF2B5EF4-FFF2-40B4-BE49-F238E27FC236}">
                <a16:creationId xmlns:a16="http://schemas.microsoft.com/office/drawing/2014/main" id="{08938706-ABC4-7A7F-98FF-83D741E965D0}"/>
              </a:ext>
            </a:extLst>
          </p:cNvPr>
          <p:cNvSpPr>
            <a:spLocks noGrp="1"/>
          </p:cNvSpPr>
          <p:nvPr>
            <p:ph idx="1"/>
          </p:nvPr>
        </p:nvSpPr>
        <p:spPr>
          <a:xfrm>
            <a:off x="838200" y="1500188"/>
            <a:ext cx="7886700" cy="4856162"/>
          </a:xfrm>
        </p:spPr>
        <p:txBody>
          <a:bodyPr>
            <a:normAutofit/>
          </a:bodyPr>
          <a:lstStyle/>
          <a:p>
            <a:pPr marL="0" indent="0">
              <a:buNone/>
            </a:pPr>
            <a:r>
              <a:rPr lang="en-US" dirty="0"/>
              <a:t>It’s the end of the lesson, so you should be able to</a:t>
            </a:r>
          </a:p>
          <a:p>
            <a:pPr lvl="1"/>
            <a:r>
              <a:rPr lang="en-US" dirty="0"/>
              <a:t>Explain what code coverage is, and how different measures differ, including statements, branches, functions, and lines</a:t>
            </a:r>
          </a:p>
          <a:p>
            <a:pPr lvl="1"/>
            <a:r>
              <a:rPr lang="en-US" dirty="0"/>
              <a:t>Explain the benefits of mutation testing</a:t>
            </a:r>
          </a:p>
          <a:p>
            <a:r>
              <a:rPr lang="en-US" dirty="0"/>
              <a:t>When have you written enough tests?</a:t>
            </a:r>
          </a:p>
          <a:p>
            <a:pPr lvl="1"/>
            <a:r>
              <a:rPr lang="en-US" dirty="0"/>
              <a:t>When you’ve tested all valid inputs?</a:t>
            </a:r>
          </a:p>
          <a:p>
            <a:pPr lvl="1"/>
            <a:r>
              <a:rPr lang="en-US" dirty="0"/>
              <a:t>When your tests get full code coverage?</a:t>
            </a:r>
          </a:p>
          <a:p>
            <a:pPr lvl="1"/>
            <a:r>
              <a:rPr lang="en-US" dirty="0"/>
              <a:t>When your tests can catch any buggy mutant code?</a:t>
            </a:r>
          </a:p>
          <a:p>
            <a:pPr lvl="1"/>
            <a:r>
              <a:rPr lang="en-US" dirty="0"/>
              <a:t>The answer depends!</a:t>
            </a:r>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D83E011E-0980-A715-D5F0-82B4D34F3C4C}"/>
              </a:ext>
            </a:extLst>
          </p:cNvPr>
          <p:cNvSpPr>
            <a:spLocks noGrp="1"/>
          </p:cNvSpPr>
          <p:nvPr>
            <p:ph type="sldNum" sz="quarter" idx="12"/>
          </p:nvPr>
        </p:nvSpPr>
        <p:spPr>
          <a:xfrm>
            <a:off x="8610600" y="6356350"/>
            <a:ext cx="2743200" cy="365125"/>
          </a:xfrm>
        </p:spPr>
        <p:txBody>
          <a:bodyPr/>
          <a:lstStyle/>
          <a:p>
            <a:pPr lvl="0"/>
            <a:fld id="{20F37917-FD3A-4669-9018-DA04BCDD3D75}" type="slidenum">
              <a:rPr lang="en-US" noProof="0" smtClean="0"/>
              <a:pPr lvl="0"/>
              <a:t>29</a:t>
            </a:fld>
            <a:endParaRPr lang="en-US" noProof="0"/>
          </a:p>
        </p:txBody>
      </p:sp>
    </p:spTree>
    <p:extLst>
      <p:ext uri="{BB962C8B-B14F-4D97-AF65-F5344CB8AC3E}">
        <p14:creationId xmlns:p14="http://schemas.microsoft.com/office/powerpoint/2010/main" val="265671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16283B-5D58-1CB7-234A-7FED19D9EC31}"/>
              </a:ext>
            </a:extLst>
          </p:cNvPr>
          <p:cNvSpPr txBox="1"/>
          <p:nvPr/>
        </p:nvSpPr>
        <p:spPr>
          <a:xfrm>
            <a:off x="1779105" y="1807319"/>
            <a:ext cx="8975035" cy="206210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20" tIns="45720" rIns="45720" bIns="45720" numCol="1" spcCol="38100" rtlCol="0" anchor="t">
            <a:spAutoFit/>
          </a:bodyPr>
          <a:lstStyle/>
          <a:p>
            <a:pPr algn="ctr" hangingPunct="0"/>
            <a:r>
              <a:rPr lang="en-US" sz="6400" dirty="0">
                <a:solidFill>
                  <a:schemeClr val="accent5">
                    <a:lumMod val="75000"/>
                  </a:schemeClr>
                </a:solidFill>
                <a:latin typeface="Verdana" panose="020B0604030504040204" pitchFamily="34" charset="0"/>
                <a:ea typeface="Verdana" panose="020B0604030504040204" pitchFamily="34" charset="0"/>
                <a:sym typeface="Calibri"/>
              </a:rPr>
              <a:t>When have I written enough tests?</a:t>
            </a:r>
          </a:p>
        </p:txBody>
      </p:sp>
    </p:spTree>
    <p:extLst>
      <p:ext uri="{BB962C8B-B14F-4D97-AF65-F5344CB8AC3E}">
        <p14:creationId xmlns:p14="http://schemas.microsoft.com/office/powerpoint/2010/main" val="1533333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prstGeom prst="rect">
            <a:avLst/>
          </a:prstGeom>
        </p:spPr>
        <p:txBody>
          <a:bodyPr/>
          <a:lstStyle/>
          <a:p>
            <a:r>
              <a:rPr lang="en-US" dirty="0"/>
              <a:t>Why do we test? Because Tests </a:t>
            </a:r>
            <a:r>
              <a:rPr lang="en-US" i="1" dirty="0"/>
              <a:t>are</a:t>
            </a:r>
            <a:r>
              <a:rPr lang="en-US" dirty="0"/>
              <a:t> the specification!</a:t>
            </a:r>
            <a:endParaRPr dirty="0"/>
          </a:p>
        </p:txBody>
      </p:sp>
      <p:sp>
        <p:nvSpPr>
          <p:cNvPr id="322" name="Content Placeholder 5"/>
          <p:cNvSpPr txBox="1">
            <a:spLocks noGrp="1"/>
          </p:cNvSpPr>
          <p:nvPr>
            <p:ph idx="1"/>
          </p:nvPr>
        </p:nvSpPr>
        <p:spPr>
          <a:xfrm>
            <a:off x="838199" y="1500160"/>
            <a:ext cx="8574741" cy="4351338"/>
          </a:xfrm>
          <a:prstGeom prst="rect">
            <a:avLst/>
          </a:prstGeom>
        </p:spPr>
        <p:txBody>
          <a:bodyPr>
            <a:normAutofit fontScale="55000" lnSpcReduction="20000"/>
          </a:bodyPr>
          <a:lstStyle/>
          <a:p>
            <a:pPr marL="214884" indent="-214884" defTabSz="859536">
              <a:spcBef>
                <a:spcPts val="900"/>
              </a:spcBef>
              <a:defRPr sz="5264"/>
            </a:pPr>
            <a:r>
              <a:rPr dirty="0"/>
              <a:t>Test Driven Development</a:t>
            </a:r>
          </a:p>
          <a:p>
            <a:pPr marL="429768" lvl="1" indent="-214884" defTabSz="859536">
              <a:spcBef>
                <a:spcPts val="450"/>
              </a:spcBef>
              <a:defRPr sz="4512"/>
            </a:pPr>
            <a:r>
              <a:rPr lang="en-US" dirty="0"/>
              <a:t>If we start with tests, passing the tests lets us know we’re done meeting the conditions of satisfaction</a:t>
            </a:r>
          </a:p>
          <a:p>
            <a:pPr marL="214884" indent="-214884" defTabSz="859536">
              <a:spcBef>
                <a:spcPts val="900"/>
              </a:spcBef>
              <a:defRPr sz="5264"/>
            </a:pPr>
            <a:r>
              <a:rPr lang="en-US" dirty="0"/>
              <a:t>Acceptance Testing</a:t>
            </a:r>
          </a:p>
          <a:p>
            <a:pPr marL="429768" lvl="1" indent="-214884" defTabSz="859536">
              <a:spcBef>
                <a:spcPts val="450"/>
              </a:spcBef>
              <a:defRPr sz="4512"/>
            </a:pPr>
            <a:r>
              <a:rPr lang="en-US" dirty="0"/>
              <a:t>Does the customer agree we’ve met the conditions of satisfaction?</a:t>
            </a:r>
            <a:endParaRPr dirty="0"/>
          </a:p>
          <a:p>
            <a:pPr marL="214884" indent="-214884" defTabSz="859536">
              <a:spcBef>
                <a:spcPts val="900"/>
              </a:spcBef>
              <a:defRPr sz="5264"/>
            </a:pPr>
            <a:r>
              <a:rPr dirty="0"/>
              <a:t>Regression Test</a:t>
            </a:r>
            <a:r>
              <a:rPr lang="en-US" dirty="0"/>
              <a:t>ing</a:t>
            </a:r>
            <a:endParaRPr dirty="0"/>
          </a:p>
          <a:p>
            <a:pPr marL="429768" lvl="1" indent="-214884" defTabSz="859536">
              <a:spcBef>
                <a:spcPts val="450"/>
              </a:spcBef>
              <a:defRPr sz="4512"/>
            </a:pPr>
            <a:r>
              <a:rPr dirty="0"/>
              <a:t>Did something change since some previous version? </a:t>
            </a:r>
          </a:p>
          <a:p>
            <a:pPr marL="429768" lvl="1" indent="-214884" defTabSz="859536">
              <a:spcBef>
                <a:spcPts val="450"/>
              </a:spcBef>
              <a:defRPr sz="4512"/>
            </a:pPr>
            <a:r>
              <a:rPr dirty="0"/>
              <a:t>Prevent bugs from (re-)entering during maintenance.</a:t>
            </a:r>
          </a:p>
          <a:p>
            <a:pPr marL="429768" lvl="1" indent="-214884" defTabSz="859536">
              <a:spcBef>
                <a:spcPts val="450"/>
              </a:spcBef>
              <a:defRPr sz="4512"/>
            </a:pPr>
            <a:r>
              <a:rPr dirty="0"/>
              <a:t>“Good” test suite detects bugs that </a:t>
            </a:r>
            <a:r>
              <a:rPr lang="en-US" dirty="0"/>
              <a:t>(inevitably) get added as software is developed over time: tests are for </a:t>
            </a:r>
            <a:r>
              <a:rPr lang="en-US" i="1" dirty="0"/>
              <a:t>the future</a:t>
            </a:r>
            <a:endParaRPr lang="en-US" dirty="0"/>
          </a:p>
        </p:txBody>
      </p:sp>
      <p:sp>
        <p:nvSpPr>
          <p:cNvPr id="323" name="Slide Number Placeholder 4"/>
          <p:cNvSpPr txBox="1">
            <a:spLocks noGrp="1"/>
          </p:cNvSpPr>
          <p:nvPr>
            <p:ph type="sldNum" sz="quarter" idx="4294967295"/>
          </p:nvPr>
        </p:nvSpPr>
        <p:spPr>
          <a:xfrm>
            <a:off x="11687175" y="12836525"/>
            <a:ext cx="504825" cy="482600"/>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91439" bIns="9143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18288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888888"/>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a:lstStyle>
          <a:p>
            <a:fld id="{86CB4B4D-7CA3-9044-876B-883B54F8677D}" type="slidenum">
              <a:rPr lang="en-US" smtClean="0"/>
              <a:pPr/>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BF824-4720-FC3F-8B18-EE0D0F86F03B}"/>
              </a:ext>
            </a:extLst>
          </p:cNvPr>
          <p:cNvSpPr>
            <a:spLocks noGrp="1"/>
          </p:cNvSpPr>
          <p:nvPr>
            <p:ph type="title"/>
          </p:nvPr>
        </p:nvSpPr>
        <p:spPr/>
        <p:txBody>
          <a:bodyPr/>
          <a:lstStyle/>
          <a:p>
            <a:r>
              <a:rPr lang="en-US" dirty="0"/>
              <a:t>When Have I Written Enough Tests?</a:t>
            </a:r>
          </a:p>
        </p:txBody>
      </p:sp>
      <p:sp>
        <p:nvSpPr>
          <p:cNvPr id="4" name="Content Placeholder 3">
            <a:extLst>
              <a:ext uri="{FF2B5EF4-FFF2-40B4-BE49-F238E27FC236}">
                <a16:creationId xmlns:a16="http://schemas.microsoft.com/office/drawing/2014/main" id="{CA352D8D-6CE5-72A5-B938-E31511D95B80}"/>
              </a:ext>
            </a:extLst>
          </p:cNvPr>
          <p:cNvSpPr>
            <a:spLocks noGrp="1"/>
          </p:cNvSpPr>
          <p:nvPr>
            <p:ph idx="1"/>
          </p:nvPr>
        </p:nvSpPr>
        <p:spPr/>
        <p:txBody>
          <a:bodyPr/>
          <a:lstStyle/>
          <a:p>
            <a:r>
              <a:rPr lang="en-US" dirty="0"/>
              <a:t>When I’ve tested the valid inputs</a:t>
            </a:r>
          </a:p>
          <a:p>
            <a:r>
              <a:rPr lang="en-US" b="1" dirty="0"/>
              <a:t>When I’ve tested all the code</a:t>
            </a:r>
          </a:p>
          <a:p>
            <a:r>
              <a:rPr lang="en-US" dirty="0"/>
              <a:t>When the tests will catch bugs</a:t>
            </a:r>
          </a:p>
        </p:txBody>
      </p:sp>
      <p:sp>
        <p:nvSpPr>
          <p:cNvPr id="2" name="Slide Number Placeholder 1">
            <a:extLst>
              <a:ext uri="{FF2B5EF4-FFF2-40B4-BE49-F238E27FC236}">
                <a16:creationId xmlns:a16="http://schemas.microsoft.com/office/drawing/2014/main" id="{1FAF0941-51E1-F5D3-5DE8-6881AE024D0B}"/>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3563959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139C2-5471-E61B-A6FD-8D2422B399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17E5B9-5FCF-FEA0-EF85-C7492DA19659}"/>
              </a:ext>
            </a:extLst>
          </p:cNvPr>
          <p:cNvSpPr>
            <a:spLocks noGrp="1"/>
          </p:cNvSpPr>
          <p:nvPr>
            <p:ph type="title"/>
          </p:nvPr>
        </p:nvSpPr>
        <p:spPr>
          <a:xfrm>
            <a:off x="838200" y="18255"/>
            <a:ext cx="10515600" cy="1325563"/>
          </a:xfrm>
        </p:spPr>
        <p:txBody>
          <a:bodyPr/>
          <a:lstStyle/>
          <a:p>
            <a:r>
              <a:rPr lang="en-US"/>
              <a:t>Code Coverage</a:t>
            </a:r>
          </a:p>
        </p:txBody>
      </p:sp>
      <p:sp>
        <p:nvSpPr>
          <p:cNvPr id="4" name="Slide Number Placeholder 3">
            <a:extLst>
              <a:ext uri="{FF2B5EF4-FFF2-40B4-BE49-F238E27FC236}">
                <a16:creationId xmlns:a16="http://schemas.microsoft.com/office/drawing/2014/main" id="{0A29A8B9-A610-C4FD-2926-B7BD4F00E298}"/>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pPr/>
              <a:t>6</a:t>
            </a:fld>
            <a:endParaRPr lang="en-US"/>
          </a:p>
        </p:txBody>
      </p:sp>
      <p:sp>
        <p:nvSpPr>
          <p:cNvPr id="10" name="Content Placeholder 9">
            <a:extLst>
              <a:ext uri="{FF2B5EF4-FFF2-40B4-BE49-F238E27FC236}">
                <a16:creationId xmlns:a16="http://schemas.microsoft.com/office/drawing/2014/main" id="{5BA32395-303A-EA3B-B383-3B063412234B}"/>
              </a:ext>
            </a:extLst>
          </p:cNvPr>
          <p:cNvSpPr>
            <a:spLocks noGrp="1"/>
          </p:cNvSpPr>
          <p:nvPr>
            <p:ph idx="1"/>
          </p:nvPr>
        </p:nvSpPr>
        <p:spPr>
          <a:xfrm>
            <a:off x="838200" y="1500159"/>
            <a:ext cx="7887346" cy="5221316"/>
          </a:xfrm>
        </p:spPr>
        <p:txBody>
          <a:bodyPr>
            <a:normAutofit/>
          </a:bodyPr>
          <a:lstStyle/>
          <a:p>
            <a:r>
              <a:rPr lang="en-US" dirty="0"/>
              <a:t>The industry standard answer for “have I written enough tests”</a:t>
            </a:r>
          </a:p>
          <a:p>
            <a:r>
              <a:rPr lang="en-US" dirty="0"/>
              <a:t>Measures “how much of your code” is exercised by your tests</a:t>
            </a:r>
          </a:p>
          <a:p>
            <a:r>
              <a:rPr lang="en-US" dirty="0"/>
              <a:t>If none of your test even </a:t>
            </a:r>
            <a:r>
              <a:rPr lang="en-US" i="1" dirty="0"/>
              <a:t>execute</a:t>
            </a:r>
            <a:r>
              <a:rPr lang="en-US" dirty="0"/>
              <a:t> a piece of code, it’s not being tested!</a:t>
            </a:r>
          </a:p>
          <a:p>
            <a:endParaRPr lang="en-US" dirty="0"/>
          </a:p>
        </p:txBody>
      </p:sp>
    </p:spTree>
    <p:extLst>
      <p:ext uri="{BB962C8B-B14F-4D97-AF65-F5344CB8AC3E}">
        <p14:creationId xmlns:p14="http://schemas.microsoft.com/office/powerpoint/2010/main" val="1563341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68DFF-D7BB-13BF-CA3C-2866BE9B0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F8E00-1CE9-8EE5-3CBB-E4301F131DD0}"/>
              </a:ext>
            </a:extLst>
          </p:cNvPr>
          <p:cNvSpPr>
            <a:spLocks noGrp="1"/>
          </p:cNvSpPr>
          <p:nvPr>
            <p:ph type="title"/>
          </p:nvPr>
        </p:nvSpPr>
        <p:spPr>
          <a:xfrm>
            <a:off x="838200" y="18255"/>
            <a:ext cx="10515600" cy="1325563"/>
          </a:xfrm>
        </p:spPr>
        <p:txBody>
          <a:bodyPr/>
          <a:lstStyle/>
          <a:p>
            <a:r>
              <a:rPr lang="en-US" dirty="0"/>
              <a:t>Code Coverage: Line or Statement Coverage</a:t>
            </a:r>
          </a:p>
        </p:txBody>
      </p:sp>
      <p:sp>
        <p:nvSpPr>
          <p:cNvPr id="4" name="Slide Number Placeholder 3">
            <a:extLst>
              <a:ext uri="{FF2B5EF4-FFF2-40B4-BE49-F238E27FC236}">
                <a16:creationId xmlns:a16="http://schemas.microsoft.com/office/drawing/2014/main" id="{197B8237-DA67-CC8A-F2A8-DEF0DA641FAA}"/>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pPr/>
              <a:t>7</a:t>
            </a:fld>
            <a:endParaRPr lang="en-US"/>
          </a:p>
        </p:txBody>
      </p:sp>
      <p:sp>
        <p:nvSpPr>
          <p:cNvPr id="10" name="Content Placeholder 9">
            <a:extLst>
              <a:ext uri="{FF2B5EF4-FFF2-40B4-BE49-F238E27FC236}">
                <a16:creationId xmlns:a16="http://schemas.microsoft.com/office/drawing/2014/main" id="{EF657526-5CD9-6D31-F247-63D6442BDF12}"/>
              </a:ext>
            </a:extLst>
          </p:cNvPr>
          <p:cNvSpPr>
            <a:spLocks noGrp="1"/>
          </p:cNvSpPr>
          <p:nvPr>
            <p:ph idx="1"/>
          </p:nvPr>
        </p:nvSpPr>
        <p:spPr>
          <a:xfrm>
            <a:off x="838200" y="1500159"/>
            <a:ext cx="4882662" cy="5221316"/>
          </a:xfrm>
        </p:spPr>
        <p:txBody>
          <a:bodyPr>
            <a:normAutofit/>
          </a:bodyPr>
          <a:lstStyle/>
          <a:p>
            <a:r>
              <a:rPr lang="en-US" i="1" dirty="0"/>
              <a:t>Line </a:t>
            </a:r>
            <a:r>
              <a:rPr lang="en-US" dirty="0"/>
              <a:t>and </a:t>
            </a:r>
            <a:r>
              <a:rPr lang="en-US" i="1" dirty="0"/>
              <a:t>Statement </a:t>
            </a:r>
            <a:r>
              <a:rPr lang="en-US" dirty="0"/>
              <a:t>coverage are a coarse measurement.</a:t>
            </a:r>
          </a:p>
          <a:p>
            <a:r>
              <a:rPr lang="en-US" dirty="0"/>
              <a:t>Testing x = 0 exercises lines 2 and 3</a:t>
            </a:r>
          </a:p>
          <a:p>
            <a:r>
              <a:rPr lang="en-US" dirty="0"/>
              <a:t>Testing x = 10 exercises lines 2, 5, 6, and 7.</a:t>
            </a:r>
          </a:p>
          <a:p>
            <a:pPr marL="0" indent="0">
              <a:buNone/>
            </a:pPr>
            <a:endParaRPr lang="en-US" dirty="0"/>
          </a:p>
        </p:txBody>
      </p:sp>
      <p:sp>
        <p:nvSpPr>
          <p:cNvPr id="3" name="TextBox 2">
            <a:extLst>
              <a:ext uri="{FF2B5EF4-FFF2-40B4-BE49-F238E27FC236}">
                <a16:creationId xmlns:a16="http://schemas.microsoft.com/office/drawing/2014/main" id="{DAED0082-17B9-FF5F-8F05-BB126115B63F}"/>
              </a:ext>
            </a:extLst>
          </p:cNvPr>
          <p:cNvSpPr txBox="1"/>
          <p:nvPr/>
        </p:nvSpPr>
        <p:spPr>
          <a:xfrm>
            <a:off x="6283569" y="2501474"/>
            <a:ext cx="5814645" cy="30510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2200" b="0" dirty="0">
                <a:solidFill>
                  <a:schemeClr val="bg2">
                    <a:lumMod val="90000"/>
                  </a:schemeClr>
                </a:solidFill>
                <a:effectLst/>
                <a:latin typeface="Consolas" panose="020B0609020204030204" pitchFamily="49" charset="0"/>
                <a:cs typeface="Consolas" panose="020B0609020204030204" pitchFamily="49" charset="0"/>
              </a:rPr>
              <a:t>1| </a:t>
            </a:r>
            <a:r>
              <a:rPr lang="en-US" sz="2200" dirty="0">
                <a:solidFill>
                  <a:srgbClr val="AF00DB"/>
                </a:solidFill>
                <a:latin typeface="Consolas" panose="020B0609020204030204" pitchFamily="49" charset="0"/>
                <a:cs typeface="Consolas" panose="020B0609020204030204" pitchFamily="49" charset="0"/>
              </a:rPr>
              <a:t>export </a:t>
            </a:r>
            <a:r>
              <a:rPr lang="en-US" sz="2200" dirty="0">
                <a:solidFill>
                  <a:srgbClr val="0000FF"/>
                </a:solidFill>
                <a:latin typeface="Consolas" panose="020B0609020204030204" pitchFamily="49" charset="0"/>
                <a:cs typeface="Consolas" panose="020B0609020204030204" pitchFamily="49" charset="0"/>
              </a:rPr>
              <a:t>function </a:t>
            </a:r>
            <a:r>
              <a:rPr lang="en-US" sz="2200" dirty="0">
                <a:solidFill>
                  <a:schemeClr val="accent4">
                    <a:lumMod val="50000"/>
                  </a:schemeClr>
                </a:solidFill>
                <a:latin typeface="Consolas" panose="020B0609020204030204" pitchFamily="49" charset="0"/>
                <a:cs typeface="Consolas" panose="020B0609020204030204" pitchFamily="49" charset="0"/>
              </a:rPr>
              <a:t>f</a:t>
            </a:r>
            <a:r>
              <a:rPr lang="en-US" sz="2200" dirty="0">
                <a:solidFill>
                  <a:srgbClr val="0000FF"/>
                </a:solidFill>
                <a:latin typeface="Consolas" panose="020B0609020204030204" pitchFamily="49" charset="0"/>
                <a:cs typeface="Consolas" panose="020B0609020204030204" pitchFamily="49" charset="0"/>
              </a:rPr>
              <a:t>(x: </a:t>
            </a:r>
            <a:r>
              <a:rPr lang="en-US" sz="2200" dirty="0">
                <a:solidFill>
                  <a:srgbClr val="0070C0"/>
                </a:solidFill>
                <a:latin typeface="Consolas" panose="020B0609020204030204" pitchFamily="49" charset="0"/>
                <a:cs typeface="Consolas" panose="020B0609020204030204" pitchFamily="49" charset="0"/>
              </a:rPr>
              <a:t>number</a:t>
            </a:r>
            <a:r>
              <a:rPr lang="en-US" sz="2200" dirty="0">
                <a:solidFill>
                  <a:schemeClr val="tx1"/>
                </a:solidFill>
                <a:latin typeface="Consolas" panose="020B0609020204030204" pitchFamily="49" charset="0"/>
                <a:cs typeface="Consolas" panose="020B0609020204030204" pitchFamily="49" charset="0"/>
              </a:rPr>
              <a:t>) {</a:t>
            </a:r>
            <a:endParaRPr lang="en-US" sz="2200" b="0" dirty="0">
              <a:solidFill>
                <a:schemeClr val="tx1"/>
              </a:solidFill>
              <a:effectLst/>
              <a:latin typeface="Consolas" panose="020B0609020204030204" pitchFamily="49" charset="0"/>
              <a:cs typeface="Consolas" panose="020B0609020204030204" pitchFamily="49" charset="0"/>
            </a:endParaRP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2</a:t>
            </a:r>
            <a:r>
              <a:rPr lang="en-US" sz="2200" b="0" dirty="0">
                <a:solidFill>
                  <a:schemeClr val="bg2">
                    <a:lumMod val="90000"/>
                  </a:schemeClr>
                </a:solidFill>
                <a:effectLst/>
                <a:latin typeface="Consolas" panose="020B0609020204030204" pitchFamily="49" charset="0"/>
                <a:cs typeface="Consolas" panose="020B0609020204030204" pitchFamily="49" charset="0"/>
              </a:rPr>
              <a:t>|   </a:t>
            </a:r>
            <a:r>
              <a:rPr lang="en-US" sz="2200" b="0" dirty="0">
                <a:solidFill>
                  <a:srgbClr val="AF00DB"/>
                </a:solidFill>
                <a:effectLst/>
                <a:latin typeface="Consolas" panose="020B0609020204030204" pitchFamily="49" charset="0"/>
                <a:cs typeface="Consolas" panose="020B0609020204030204" pitchFamily="49" charset="0"/>
              </a:rPr>
              <a:t>if</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x</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0</a:t>
            </a:r>
            <a:r>
              <a:rPr lang="en-US" sz="2200" b="0" dirty="0">
                <a:solidFill>
                  <a:srgbClr val="3B3B3B"/>
                </a:solidFill>
                <a:effectLst/>
                <a:latin typeface="Consolas" panose="020B0609020204030204" pitchFamily="49" charset="0"/>
                <a:cs typeface="Consolas" panose="020B0609020204030204" pitchFamily="49" charset="0"/>
              </a:rPr>
              <a:t>) {</a:t>
            </a:r>
          </a:p>
          <a:p>
            <a:pPr>
              <a:lnSpc>
                <a:spcPct val="110000"/>
              </a:lnSpc>
              <a:buNone/>
            </a:pPr>
            <a:r>
              <a:rPr lang="en-US" sz="2200" b="0" dirty="0">
                <a:solidFill>
                  <a:schemeClr val="bg2">
                    <a:lumMod val="90000"/>
                  </a:schemeClr>
                </a:solidFill>
                <a:effectLst/>
                <a:latin typeface="Consolas" panose="020B0609020204030204" pitchFamily="49" charset="0"/>
                <a:cs typeface="Consolas" panose="020B0609020204030204" pitchFamily="49" charset="0"/>
              </a:rPr>
              <a:t>3|</a:t>
            </a:r>
            <a:r>
              <a:rPr lang="en-US" sz="2200" b="0" dirty="0">
                <a:solidFill>
                  <a:srgbClr val="AF00DB"/>
                </a:solidFill>
                <a:effectLst/>
                <a:latin typeface="Consolas" panose="020B0609020204030204" pitchFamily="49" charset="0"/>
                <a:cs typeface="Consolas" panose="020B0609020204030204" pitchFamily="49" charset="0"/>
              </a:rPr>
              <a:t>     return</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3</a:t>
            </a:r>
            <a:r>
              <a:rPr lang="en-US" sz="22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2200" b="0" dirty="0">
                <a:solidFill>
                  <a:schemeClr val="bg2">
                    <a:lumMod val="90000"/>
                  </a:schemeClr>
                </a:solidFill>
                <a:effectLst/>
                <a:latin typeface="Consolas" panose="020B0609020204030204" pitchFamily="49" charset="0"/>
                <a:cs typeface="Consolas" panose="020B0609020204030204" pitchFamily="49" charset="0"/>
              </a:rPr>
              <a:t>4|   </a:t>
            </a:r>
            <a:r>
              <a:rPr lang="en-US" sz="22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2200" b="0" dirty="0">
                <a:solidFill>
                  <a:schemeClr val="bg2">
                    <a:lumMod val="90000"/>
                  </a:schemeClr>
                </a:solidFill>
                <a:effectLst/>
                <a:latin typeface="Consolas" panose="020B0609020204030204" pitchFamily="49" charset="0"/>
                <a:cs typeface="Consolas" panose="020B0609020204030204" pitchFamily="49" charset="0"/>
              </a:rPr>
              <a:t>5|   </a:t>
            </a:r>
            <a:r>
              <a:rPr lang="en-US" sz="2200" b="0" dirty="0">
                <a:solidFill>
                  <a:srgbClr val="0000FF"/>
                </a:solidFill>
                <a:effectLst/>
                <a:latin typeface="Consolas" panose="020B0609020204030204" pitchFamily="49" charset="0"/>
                <a:cs typeface="Consolas" panose="020B0609020204030204" pitchFamily="49" charset="0"/>
              </a:rPr>
              <a:t>const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y</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x</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&gt;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4</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2</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3</a:t>
            </a:r>
            <a:r>
              <a:rPr lang="en-US" sz="2200" b="0" dirty="0">
                <a:solidFill>
                  <a:srgbClr val="3B3B3B"/>
                </a:solidFill>
                <a:effectLst/>
                <a:latin typeface="Consolas" panose="020B0609020204030204" pitchFamily="49" charset="0"/>
                <a:cs typeface="Consolas" panose="020B0609020204030204" pitchFamily="49" charset="0"/>
              </a:rPr>
              <a:t>;</a:t>
            </a:r>
          </a:p>
          <a:p>
            <a:pPr>
              <a:lnSpc>
                <a:spcPct val="110000"/>
              </a:lnSpc>
              <a:buNone/>
            </a:pPr>
            <a:r>
              <a:rPr lang="en-US" sz="2200" b="0" dirty="0">
                <a:solidFill>
                  <a:schemeClr val="bg2">
                    <a:lumMod val="90000"/>
                  </a:schemeClr>
                </a:solidFill>
                <a:effectLst/>
                <a:latin typeface="Consolas" panose="020B0609020204030204" pitchFamily="49" charset="0"/>
                <a:cs typeface="Consolas" panose="020B0609020204030204" pitchFamily="49" charset="0"/>
              </a:rPr>
              <a:t>6|   </a:t>
            </a:r>
            <a:r>
              <a:rPr lang="en-US" sz="2200" b="0" dirty="0">
                <a:solidFill>
                  <a:srgbClr val="0000FF"/>
                </a:solidFill>
                <a:effectLst/>
                <a:latin typeface="Consolas" panose="020B0609020204030204" pitchFamily="49" charset="0"/>
                <a:cs typeface="Consolas" panose="020B0609020204030204" pitchFamily="49" charset="0"/>
              </a:rPr>
              <a:t>const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z</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x</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2</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98658"/>
                </a:solidFill>
                <a:effectLst/>
                <a:latin typeface="Consolas" panose="020B0609020204030204" pitchFamily="49" charset="0"/>
                <a:cs typeface="Consolas" panose="020B0609020204030204" pitchFamily="49" charset="0"/>
              </a:rPr>
              <a:t>0</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1</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b="0" dirty="0">
                <a:solidFill>
                  <a:srgbClr val="3B3B3B"/>
                </a:solidFill>
                <a:effectLst/>
                <a:latin typeface="Consolas" panose="020B0609020204030204" pitchFamily="49" charset="0"/>
                <a:cs typeface="Consolas" panose="020B0609020204030204" pitchFamily="49" charset="0"/>
              </a:rPr>
              <a:t>;</a:t>
            </a:r>
          </a:p>
          <a:p>
            <a:pPr>
              <a:lnSpc>
                <a:spcPct val="110000"/>
              </a:lnSpc>
            </a:pPr>
            <a:r>
              <a:rPr lang="en-US" sz="2200" dirty="0">
                <a:solidFill>
                  <a:schemeClr val="bg2">
                    <a:lumMod val="90000"/>
                  </a:schemeClr>
                </a:solidFill>
                <a:latin typeface="Consolas" panose="020B0609020204030204" pitchFamily="49" charset="0"/>
                <a:cs typeface="Consolas" panose="020B0609020204030204" pitchFamily="49" charset="0"/>
              </a:rPr>
              <a:t>7|   </a:t>
            </a:r>
            <a:r>
              <a:rPr lang="en-US" sz="2200" b="0" dirty="0">
                <a:solidFill>
                  <a:srgbClr val="AF00DB"/>
                </a:solidFill>
                <a:effectLst/>
                <a:latin typeface="Consolas" panose="020B0609020204030204" pitchFamily="49" charset="0"/>
                <a:cs typeface="Consolas" panose="020B0609020204030204" pitchFamily="49" charset="0"/>
              </a:rPr>
              <a:t>return</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x</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y</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0000"/>
                </a:solidFill>
                <a:effectLst/>
                <a:latin typeface="Consolas" panose="020B0609020204030204" pitchFamily="49" charset="0"/>
                <a:cs typeface="Consolas" panose="020B0609020204030204" pitchFamily="49" charset="0"/>
              </a:rPr>
              <a:t>-</a:t>
            </a:r>
            <a:r>
              <a:rPr lang="en-US" sz="2200" b="0" dirty="0">
                <a:solidFill>
                  <a:srgbClr val="3B3B3B"/>
                </a:solidFill>
                <a:effectLst/>
                <a:latin typeface="Consolas" panose="020B0609020204030204" pitchFamily="49" charset="0"/>
                <a:cs typeface="Consolas" panose="020B0609020204030204" pitchFamily="49" charset="0"/>
              </a:rPr>
              <a:t> </a:t>
            </a:r>
            <a:r>
              <a:rPr lang="en-US" sz="2200" b="0" dirty="0">
                <a:solidFill>
                  <a:srgbClr val="0070C1"/>
                </a:solidFill>
                <a:effectLst/>
                <a:latin typeface="Consolas" panose="020B0609020204030204" pitchFamily="49" charset="0"/>
                <a:cs typeface="Consolas" panose="020B0609020204030204" pitchFamily="49" charset="0"/>
              </a:rPr>
              <a:t>z</a:t>
            </a:r>
            <a:r>
              <a:rPr lang="en-US" sz="2200" b="0" dirty="0">
                <a:solidFill>
                  <a:srgbClr val="3B3B3B"/>
                </a:solidFill>
                <a:effectLst/>
                <a:latin typeface="Consolas" panose="020B0609020204030204" pitchFamily="49" charset="0"/>
                <a:cs typeface="Consolas" panose="020B0609020204030204" pitchFamily="49" charset="0"/>
              </a:rPr>
              <a:t>);</a:t>
            </a:r>
          </a:p>
          <a:p>
            <a:pPr>
              <a:lnSpc>
                <a:spcPct val="110000"/>
              </a:lnSpc>
            </a:pPr>
            <a:r>
              <a:rPr lang="en-US" sz="2200" dirty="0">
                <a:solidFill>
                  <a:schemeClr val="bg2">
                    <a:lumMod val="90000"/>
                  </a:schemeClr>
                </a:solidFill>
                <a:latin typeface="Consolas" panose="020B0609020204030204" pitchFamily="49" charset="0"/>
                <a:cs typeface="Consolas" panose="020B0609020204030204" pitchFamily="49" charset="0"/>
              </a:rPr>
              <a:t>8| </a:t>
            </a:r>
            <a:r>
              <a:rPr lang="en-US" sz="2200" dirty="0">
                <a:solidFill>
                  <a:srgbClr val="3B3B3B"/>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423717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C54B7-BFC5-9945-2D28-D359F42F7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64B2C3-5073-2087-CA96-FBB0691CB932}"/>
              </a:ext>
            </a:extLst>
          </p:cNvPr>
          <p:cNvSpPr>
            <a:spLocks noGrp="1"/>
          </p:cNvSpPr>
          <p:nvPr>
            <p:ph type="title"/>
          </p:nvPr>
        </p:nvSpPr>
        <p:spPr>
          <a:xfrm>
            <a:off x="838200" y="18255"/>
            <a:ext cx="10515600" cy="1325563"/>
          </a:xfrm>
        </p:spPr>
        <p:txBody>
          <a:bodyPr/>
          <a:lstStyle/>
          <a:p>
            <a:r>
              <a:rPr lang="en-US" dirty="0"/>
              <a:t>Code Coverage: Branch Coverage</a:t>
            </a:r>
          </a:p>
        </p:txBody>
      </p:sp>
      <p:sp>
        <p:nvSpPr>
          <p:cNvPr id="4" name="Slide Number Placeholder 3">
            <a:extLst>
              <a:ext uri="{FF2B5EF4-FFF2-40B4-BE49-F238E27FC236}">
                <a16:creationId xmlns:a16="http://schemas.microsoft.com/office/drawing/2014/main" id="{5C3A877A-33BE-B69F-DBBE-68746C5C65A1}"/>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pPr/>
              <a:t>8</a:t>
            </a:fld>
            <a:endParaRPr lang="en-US"/>
          </a:p>
        </p:txBody>
      </p:sp>
      <p:sp>
        <p:nvSpPr>
          <p:cNvPr id="10" name="Content Placeholder 9">
            <a:extLst>
              <a:ext uri="{FF2B5EF4-FFF2-40B4-BE49-F238E27FC236}">
                <a16:creationId xmlns:a16="http://schemas.microsoft.com/office/drawing/2014/main" id="{7B0DA18A-C669-7174-EDB0-48C854EF5236}"/>
              </a:ext>
            </a:extLst>
          </p:cNvPr>
          <p:cNvSpPr>
            <a:spLocks noGrp="1"/>
          </p:cNvSpPr>
          <p:nvPr>
            <p:ph idx="1"/>
          </p:nvPr>
        </p:nvSpPr>
        <p:spPr>
          <a:xfrm>
            <a:off x="838200" y="1500159"/>
            <a:ext cx="4882662" cy="5221316"/>
          </a:xfrm>
        </p:spPr>
        <p:txBody>
          <a:bodyPr>
            <a:normAutofit/>
          </a:bodyPr>
          <a:lstStyle/>
          <a:p>
            <a:r>
              <a:rPr lang="en-US" i="1" dirty="0"/>
              <a:t>Branch </a:t>
            </a:r>
            <a:r>
              <a:rPr lang="en-US" dirty="0"/>
              <a:t>coverage: widely used in industry.</a:t>
            </a:r>
          </a:p>
          <a:p>
            <a:r>
              <a:rPr lang="en-US" dirty="0"/>
              <a:t>Testing with x &gt; 4 and x &lt;= 4 necessary to handle both branches on line 5.</a:t>
            </a:r>
          </a:p>
          <a:p>
            <a:r>
              <a:rPr lang="en-US" dirty="0"/>
              <a:t>Testing with odd and even numbers necessary to handle both branches on line 6.</a:t>
            </a:r>
          </a:p>
          <a:p>
            <a:r>
              <a:rPr lang="en-US" dirty="0"/>
              <a:t>The values -2, 0, 1, and 10 get full branch coverage.</a:t>
            </a:r>
          </a:p>
          <a:p>
            <a:pPr marL="0" indent="0">
              <a:buNone/>
            </a:pPr>
            <a:endParaRPr lang="en-US" dirty="0"/>
          </a:p>
        </p:txBody>
      </p:sp>
      <p:sp>
        <p:nvSpPr>
          <p:cNvPr id="3" name="TextBox 2">
            <a:extLst>
              <a:ext uri="{FF2B5EF4-FFF2-40B4-BE49-F238E27FC236}">
                <a16:creationId xmlns:a16="http://schemas.microsoft.com/office/drawing/2014/main" id="{C9FC927A-64D8-5231-F584-534E6971C572}"/>
              </a:ext>
            </a:extLst>
          </p:cNvPr>
          <p:cNvSpPr txBox="1"/>
          <p:nvPr/>
        </p:nvSpPr>
        <p:spPr>
          <a:xfrm>
            <a:off x="6283569" y="2501474"/>
            <a:ext cx="5814645" cy="30510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1| </a:t>
            </a:r>
            <a:r>
              <a:rPr lang="en-US" sz="2200" dirty="0">
                <a:solidFill>
                  <a:srgbClr val="AF00DB"/>
                </a:solidFill>
                <a:latin typeface="Consolas" panose="020B0609020204030204" pitchFamily="49" charset="0"/>
                <a:cs typeface="Consolas" panose="020B0609020204030204" pitchFamily="49" charset="0"/>
              </a:rPr>
              <a:t>export </a:t>
            </a:r>
            <a:r>
              <a:rPr lang="en-US" sz="2200" dirty="0">
                <a:solidFill>
                  <a:srgbClr val="0000FF"/>
                </a:solidFill>
                <a:latin typeface="Consolas" panose="020B0609020204030204" pitchFamily="49" charset="0"/>
                <a:cs typeface="Consolas" panose="020B0609020204030204" pitchFamily="49" charset="0"/>
              </a:rPr>
              <a:t>function </a:t>
            </a:r>
            <a:r>
              <a:rPr lang="en-US" sz="2200" dirty="0">
                <a:solidFill>
                  <a:schemeClr val="accent4">
                    <a:lumMod val="50000"/>
                  </a:schemeClr>
                </a:solidFill>
                <a:latin typeface="Consolas" panose="020B0609020204030204" pitchFamily="49" charset="0"/>
                <a:cs typeface="Consolas" panose="020B0609020204030204" pitchFamily="49" charset="0"/>
              </a:rPr>
              <a:t>f</a:t>
            </a:r>
            <a:r>
              <a:rPr lang="en-US" sz="2200" dirty="0">
                <a:solidFill>
                  <a:srgbClr val="0000FF"/>
                </a:solidFill>
                <a:latin typeface="Consolas" panose="020B0609020204030204" pitchFamily="49" charset="0"/>
                <a:cs typeface="Consolas" panose="020B0609020204030204" pitchFamily="49" charset="0"/>
              </a:rPr>
              <a:t>(x: </a:t>
            </a:r>
            <a:r>
              <a:rPr lang="en-US" sz="2200" dirty="0">
                <a:solidFill>
                  <a:srgbClr val="0070C0"/>
                </a:solidFill>
                <a:latin typeface="Consolas" panose="020B0609020204030204" pitchFamily="49" charset="0"/>
                <a:cs typeface="Consolas" panose="020B0609020204030204" pitchFamily="49" charset="0"/>
              </a:rPr>
              <a:t>number</a:t>
            </a:r>
            <a:r>
              <a:rPr lang="en-US" sz="2200" dirty="0">
                <a:solidFill>
                  <a:schemeClr val="tx1"/>
                </a:solidFill>
                <a:latin typeface="Consolas" panose="020B0609020204030204" pitchFamily="49" charset="0"/>
                <a:cs typeface="Consolas" panose="020B0609020204030204" pitchFamily="49" charset="0"/>
              </a:rPr>
              <a:t>) {</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2|   </a:t>
            </a:r>
            <a:r>
              <a:rPr lang="en-US" sz="2200" dirty="0">
                <a:solidFill>
                  <a:srgbClr val="AF00DB"/>
                </a:solidFill>
                <a:latin typeface="Consolas" panose="020B0609020204030204" pitchFamily="49" charset="0"/>
                <a:cs typeface="Consolas" panose="020B0609020204030204" pitchFamily="49" charset="0"/>
              </a:rPr>
              <a:t>if</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0</a:t>
            </a:r>
            <a:r>
              <a:rPr lang="en-US" sz="22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3|</a:t>
            </a:r>
            <a:r>
              <a:rPr lang="en-US" sz="2200" dirty="0">
                <a:solidFill>
                  <a:srgbClr val="AF00DB"/>
                </a:solidFill>
                <a:latin typeface="Consolas" panose="020B0609020204030204" pitchFamily="49" charset="0"/>
                <a:cs typeface="Consolas" panose="020B0609020204030204" pitchFamily="49" charset="0"/>
              </a:rPr>
              <a:t>     return</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3</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4|   </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5|   </a:t>
            </a:r>
            <a:r>
              <a:rPr lang="en-US" sz="2200" dirty="0">
                <a:solidFill>
                  <a:srgbClr val="0000FF"/>
                </a:solidFill>
                <a:latin typeface="Consolas" panose="020B0609020204030204" pitchFamily="49" charset="0"/>
                <a:cs typeface="Consolas" panose="020B0609020204030204" pitchFamily="49" charset="0"/>
              </a:rPr>
              <a:t>const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y</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&gt;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4</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3</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6|   </a:t>
            </a:r>
            <a:r>
              <a:rPr lang="en-US" sz="2200" dirty="0">
                <a:solidFill>
                  <a:srgbClr val="0000FF"/>
                </a:solidFill>
                <a:latin typeface="Consolas" panose="020B0609020204030204" pitchFamily="49" charset="0"/>
                <a:cs typeface="Consolas" panose="020B0609020204030204" pitchFamily="49" charset="0"/>
              </a:rPr>
              <a:t>const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z</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0</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1</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pPr>
            <a:r>
              <a:rPr lang="en-US" sz="2200" dirty="0">
                <a:solidFill>
                  <a:schemeClr val="bg2">
                    <a:lumMod val="90000"/>
                  </a:schemeClr>
                </a:solidFill>
                <a:latin typeface="Consolas" panose="020B0609020204030204" pitchFamily="49" charset="0"/>
                <a:cs typeface="Consolas" panose="020B0609020204030204" pitchFamily="49" charset="0"/>
              </a:rPr>
              <a:t>7|   </a:t>
            </a:r>
            <a:r>
              <a:rPr lang="en-US" sz="2200" dirty="0">
                <a:solidFill>
                  <a:srgbClr val="AF00DB"/>
                </a:solidFill>
                <a:latin typeface="Consolas" panose="020B0609020204030204" pitchFamily="49" charset="0"/>
                <a:cs typeface="Consolas" panose="020B0609020204030204" pitchFamily="49" charset="0"/>
              </a:rPr>
              <a:t>return</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y</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z</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pPr>
            <a:r>
              <a:rPr lang="en-US" sz="2200" dirty="0">
                <a:solidFill>
                  <a:schemeClr val="bg2">
                    <a:lumMod val="90000"/>
                  </a:schemeClr>
                </a:solidFill>
                <a:latin typeface="Consolas" panose="020B0609020204030204" pitchFamily="49" charset="0"/>
                <a:cs typeface="Consolas" panose="020B0609020204030204" pitchFamily="49" charset="0"/>
              </a:rPr>
              <a:t>8| </a:t>
            </a:r>
            <a:r>
              <a:rPr lang="en-US" sz="2200" dirty="0">
                <a:solidFill>
                  <a:srgbClr val="3B3B3B"/>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10274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43082-0237-AF6C-0C39-D301AAC5DD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ECF0A0-1E15-7377-BE92-C71EC0B5D4D5}"/>
              </a:ext>
            </a:extLst>
          </p:cNvPr>
          <p:cNvSpPr>
            <a:spLocks noGrp="1"/>
          </p:cNvSpPr>
          <p:nvPr>
            <p:ph type="title"/>
          </p:nvPr>
        </p:nvSpPr>
        <p:spPr>
          <a:xfrm>
            <a:off x="838200" y="18255"/>
            <a:ext cx="10515600" cy="1325563"/>
          </a:xfrm>
        </p:spPr>
        <p:txBody>
          <a:bodyPr/>
          <a:lstStyle/>
          <a:p>
            <a:r>
              <a:rPr lang="en-US" dirty="0"/>
              <a:t>Code Coverage: Path Coverage</a:t>
            </a:r>
          </a:p>
        </p:txBody>
      </p:sp>
      <p:sp>
        <p:nvSpPr>
          <p:cNvPr id="4" name="Slide Number Placeholder 3">
            <a:extLst>
              <a:ext uri="{FF2B5EF4-FFF2-40B4-BE49-F238E27FC236}">
                <a16:creationId xmlns:a16="http://schemas.microsoft.com/office/drawing/2014/main" id="{FD338EFE-8C62-6AFD-AB4C-10CE33A541B5}"/>
              </a:ext>
            </a:extLst>
          </p:cNvPr>
          <p:cNvSpPr>
            <a:spLocks noGrp="1"/>
          </p:cNvSpPr>
          <p:nvPr>
            <p:ph type="sldNum" sz="quarter" idx="12"/>
          </p:nvPr>
        </p:nvSpPr>
        <p:spPr>
          <a:xfrm>
            <a:off x="8610600" y="6356350"/>
            <a:ext cx="2743200" cy="365125"/>
          </a:xfrm>
        </p:spPr>
        <p:txBody>
          <a:bodyPr/>
          <a:lstStyle/>
          <a:p>
            <a:fld id="{20F37917-FD3A-4669-9018-DA04BCDD3D75}" type="slidenum">
              <a:rPr lang="en-US" smtClean="0"/>
              <a:pPr/>
              <a:t>9</a:t>
            </a:fld>
            <a:endParaRPr lang="en-US"/>
          </a:p>
        </p:txBody>
      </p:sp>
      <p:sp>
        <p:nvSpPr>
          <p:cNvPr id="10" name="Content Placeholder 9">
            <a:extLst>
              <a:ext uri="{FF2B5EF4-FFF2-40B4-BE49-F238E27FC236}">
                <a16:creationId xmlns:a16="http://schemas.microsoft.com/office/drawing/2014/main" id="{8DE2AB38-C589-483D-0F74-5B3ADB637D4D}"/>
              </a:ext>
            </a:extLst>
          </p:cNvPr>
          <p:cNvSpPr>
            <a:spLocks noGrp="1"/>
          </p:cNvSpPr>
          <p:nvPr>
            <p:ph idx="1"/>
          </p:nvPr>
        </p:nvSpPr>
        <p:spPr>
          <a:xfrm>
            <a:off x="838200" y="1500159"/>
            <a:ext cx="5257800" cy="5221316"/>
          </a:xfrm>
        </p:spPr>
        <p:txBody>
          <a:bodyPr>
            <a:normAutofit lnSpcReduction="10000"/>
          </a:bodyPr>
          <a:lstStyle/>
          <a:p>
            <a:r>
              <a:rPr lang="en-US" dirty="0"/>
              <a:t>The values -2, 0, 1, and 10 get full branch coverage…</a:t>
            </a:r>
          </a:p>
          <a:p>
            <a:r>
              <a:rPr lang="en-US" dirty="0"/>
              <a:t>…but 5 causes line 7 to divide by zero! </a:t>
            </a:r>
          </a:p>
          <a:p>
            <a:pPr lvl="1"/>
            <a:r>
              <a:rPr lang="en-US" dirty="0"/>
              <a:t>In JavaScript/TypeScript, this doesn’t cause an exception, there’s a number called “Infinity” (which is  </a:t>
            </a:r>
            <a:r>
              <a:rPr lang="en-US" i="1" dirty="0"/>
              <a:t>different</a:t>
            </a:r>
            <a:r>
              <a:rPr lang="en-US" dirty="0"/>
              <a:t> from “</a:t>
            </a:r>
            <a:r>
              <a:rPr lang="en-US" dirty="0" err="1"/>
              <a:t>NaN</a:t>
            </a:r>
            <a:r>
              <a:rPr lang="en-US" dirty="0"/>
              <a:t>,” for “not a number”)</a:t>
            </a:r>
          </a:p>
          <a:p>
            <a:r>
              <a:rPr lang="en-US" i="1" dirty="0"/>
              <a:t>Path </a:t>
            </a:r>
            <a:r>
              <a:rPr lang="en-US" dirty="0"/>
              <a:t>coverage covers all combinations of branches; it is infeasible in practice.</a:t>
            </a:r>
            <a:endParaRPr lang="en-US" i="1" dirty="0"/>
          </a:p>
        </p:txBody>
      </p:sp>
      <p:sp>
        <p:nvSpPr>
          <p:cNvPr id="3" name="TextBox 2">
            <a:extLst>
              <a:ext uri="{FF2B5EF4-FFF2-40B4-BE49-F238E27FC236}">
                <a16:creationId xmlns:a16="http://schemas.microsoft.com/office/drawing/2014/main" id="{16C9FED7-7D0F-8FF7-0CFA-F9D2A40D9634}"/>
              </a:ext>
            </a:extLst>
          </p:cNvPr>
          <p:cNvSpPr txBox="1"/>
          <p:nvPr/>
        </p:nvSpPr>
        <p:spPr>
          <a:xfrm>
            <a:off x="6283569" y="2501474"/>
            <a:ext cx="5814645" cy="30510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1| </a:t>
            </a:r>
            <a:r>
              <a:rPr lang="en-US" sz="2200" dirty="0">
                <a:solidFill>
                  <a:srgbClr val="AF00DB"/>
                </a:solidFill>
                <a:latin typeface="Consolas" panose="020B0609020204030204" pitchFamily="49" charset="0"/>
                <a:cs typeface="Consolas" panose="020B0609020204030204" pitchFamily="49" charset="0"/>
              </a:rPr>
              <a:t>export </a:t>
            </a:r>
            <a:r>
              <a:rPr lang="en-US" sz="2200" dirty="0">
                <a:solidFill>
                  <a:srgbClr val="0000FF"/>
                </a:solidFill>
                <a:latin typeface="Consolas" panose="020B0609020204030204" pitchFamily="49" charset="0"/>
                <a:cs typeface="Consolas" panose="020B0609020204030204" pitchFamily="49" charset="0"/>
              </a:rPr>
              <a:t>function </a:t>
            </a:r>
            <a:r>
              <a:rPr lang="en-US" sz="2200" dirty="0">
                <a:solidFill>
                  <a:schemeClr val="accent4">
                    <a:lumMod val="50000"/>
                  </a:schemeClr>
                </a:solidFill>
                <a:latin typeface="Consolas" panose="020B0609020204030204" pitchFamily="49" charset="0"/>
                <a:cs typeface="Consolas" panose="020B0609020204030204" pitchFamily="49" charset="0"/>
              </a:rPr>
              <a:t>f</a:t>
            </a:r>
            <a:r>
              <a:rPr lang="en-US" sz="2200" dirty="0">
                <a:solidFill>
                  <a:srgbClr val="0000FF"/>
                </a:solidFill>
                <a:latin typeface="Consolas" panose="020B0609020204030204" pitchFamily="49" charset="0"/>
                <a:cs typeface="Consolas" panose="020B0609020204030204" pitchFamily="49" charset="0"/>
              </a:rPr>
              <a:t>(x: </a:t>
            </a:r>
            <a:r>
              <a:rPr lang="en-US" sz="2200" dirty="0">
                <a:solidFill>
                  <a:srgbClr val="0070C0"/>
                </a:solidFill>
                <a:latin typeface="Consolas" panose="020B0609020204030204" pitchFamily="49" charset="0"/>
                <a:cs typeface="Consolas" panose="020B0609020204030204" pitchFamily="49" charset="0"/>
              </a:rPr>
              <a:t>number</a:t>
            </a:r>
            <a:r>
              <a:rPr lang="en-US" sz="2200" dirty="0">
                <a:solidFill>
                  <a:schemeClr val="tx1"/>
                </a:solidFill>
                <a:latin typeface="Consolas" panose="020B0609020204030204" pitchFamily="49" charset="0"/>
                <a:cs typeface="Consolas" panose="020B0609020204030204" pitchFamily="49" charset="0"/>
              </a:rPr>
              <a:t>) {</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2|   </a:t>
            </a:r>
            <a:r>
              <a:rPr lang="en-US" sz="2200" dirty="0">
                <a:solidFill>
                  <a:srgbClr val="AF00DB"/>
                </a:solidFill>
                <a:latin typeface="Consolas" panose="020B0609020204030204" pitchFamily="49" charset="0"/>
                <a:cs typeface="Consolas" panose="020B0609020204030204" pitchFamily="49" charset="0"/>
              </a:rPr>
              <a:t>if</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0</a:t>
            </a:r>
            <a:r>
              <a:rPr lang="en-US" sz="2200" dirty="0">
                <a:solidFill>
                  <a:srgbClr val="3B3B3B"/>
                </a:solidFill>
                <a:latin typeface="Consolas" panose="020B0609020204030204" pitchFamily="49" charset="0"/>
                <a:cs typeface="Consolas" panose="020B0609020204030204" pitchFamily="49" charset="0"/>
              </a:rPr>
              <a:t>) {</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3|</a:t>
            </a:r>
            <a:r>
              <a:rPr lang="en-US" sz="2200" dirty="0">
                <a:solidFill>
                  <a:srgbClr val="AF00DB"/>
                </a:solidFill>
                <a:latin typeface="Consolas" panose="020B0609020204030204" pitchFamily="49" charset="0"/>
                <a:cs typeface="Consolas" panose="020B0609020204030204" pitchFamily="49" charset="0"/>
              </a:rPr>
              <a:t>     return</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3</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4|   </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5|   </a:t>
            </a:r>
            <a:r>
              <a:rPr lang="en-US" sz="2200" dirty="0">
                <a:solidFill>
                  <a:srgbClr val="0000FF"/>
                </a:solidFill>
                <a:latin typeface="Consolas" panose="020B0609020204030204" pitchFamily="49" charset="0"/>
                <a:cs typeface="Consolas" panose="020B0609020204030204" pitchFamily="49" charset="0"/>
              </a:rPr>
              <a:t>const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y</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&gt;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4</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3</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buNone/>
            </a:pPr>
            <a:r>
              <a:rPr lang="en-US" sz="2200" dirty="0">
                <a:solidFill>
                  <a:schemeClr val="bg2">
                    <a:lumMod val="90000"/>
                  </a:schemeClr>
                </a:solidFill>
                <a:latin typeface="Consolas" panose="020B0609020204030204" pitchFamily="49" charset="0"/>
                <a:cs typeface="Consolas" panose="020B0609020204030204" pitchFamily="49" charset="0"/>
              </a:rPr>
              <a:t>6|   </a:t>
            </a:r>
            <a:r>
              <a:rPr lang="en-US" sz="2200" dirty="0">
                <a:solidFill>
                  <a:srgbClr val="0000FF"/>
                </a:solidFill>
                <a:latin typeface="Consolas" panose="020B0609020204030204" pitchFamily="49" charset="0"/>
                <a:cs typeface="Consolas" panose="020B0609020204030204" pitchFamily="49" charset="0"/>
              </a:rPr>
              <a:t>const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z</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0</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1</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98658"/>
                </a:solidFill>
                <a:latin typeface="Consolas" panose="020B0609020204030204" pitchFamily="49" charset="0"/>
                <a:cs typeface="Consolas" panose="020B0609020204030204" pitchFamily="49" charset="0"/>
              </a:rPr>
              <a:t>2</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pPr>
            <a:r>
              <a:rPr lang="en-US" sz="2200" dirty="0">
                <a:solidFill>
                  <a:schemeClr val="bg2">
                    <a:lumMod val="90000"/>
                  </a:schemeClr>
                </a:solidFill>
                <a:latin typeface="Consolas" panose="020B0609020204030204" pitchFamily="49" charset="0"/>
                <a:cs typeface="Consolas" panose="020B0609020204030204" pitchFamily="49" charset="0"/>
              </a:rPr>
              <a:t>7|   </a:t>
            </a:r>
            <a:r>
              <a:rPr lang="en-US" sz="2200" dirty="0">
                <a:solidFill>
                  <a:srgbClr val="AF00DB"/>
                </a:solidFill>
                <a:latin typeface="Consolas" panose="020B0609020204030204" pitchFamily="49" charset="0"/>
                <a:cs typeface="Consolas" panose="020B0609020204030204" pitchFamily="49" charset="0"/>
              </a:rPr>
              <a:t>return</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x</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y</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0000"/>
                </a:solidFill>
                <a:latin typeface="Consolas" panose="020B0609020204030204" pitchFamily="49" charset="0"/>
                <a:cs typeface="Consolas" panose="020B0609020204030204" pitchFamily="49" charset="0"/>
              </a:rPr>
              <a:t>-</a:t>
            </a:r>
            <a:r>
              <a:rPr lang="en-US" sz="2200" dirty="0">
                <a:solidFill>
                  <a:srgbClr val="3B3B3B"/>
                </a:solidFill>
                <a:latin typeface="Consolas" panose="020B0609020204030204" pitchFamily="49" charset="0"/>
                <a:cs typeface="Consolas" panose="020B0609020204030204" pitchFamily="49" charset="0"/>
              </a:rPr>
              <a:t> </a:t>
            </a:r>
            <a:r>
              <a:rPr lang="en-US" sz="2200" dirty="0">
                <a:solidFill>
                  <a:srgbClr val="0070C1"/>
                </a:solidFill>
                <a:latin typeface="Consolas" panose="020B0609020204030204" pitchFamily="49" charset="0"/>
                <a:cs typeface="Consolas" panose="020B0609020204030204" pitchFamily="49" charset="0"/>
              </a:rPr>
              <a:t>z</a:t>
            </a:r>
            <a:r>
              <a:rPr lang="en-US" sz="2200" dirty="0">
                <a:solidFill>
                  <a:srgbClr val="3B3B3B"/>
                </a:solidFill>
                <a:latin typeface="Consolas" panose="020B0609020204030204" pitchFamily="49" charset="0"/>
                <a:cs typeface="Consolas" panose="020B0609020204030204" pitchFamily="49" charset="0"/>
              </a:rPr>
              <a:t>);</a:t>
            </a:r>
          </a:p>
          <a:p>
            <a:pPr>
              <a:lnSpc>
                <a:spcPct val="110000"/>
              </a:lnSpc>
            </a:pPr>
            <a:r>
              <a:rPr lang="en-US" sz="2200" dirty="0">
                <a:solidFill>
                  <a:schemeClr val="bg2">
                    <a:lumMod val="90000"/>
                  </a:schemeClr>
                </a:solidFill>
                <a:latin typeface="Consolas" panose="020B0609020204030204" pitchFamily="49" charset="0"/>
                <a:cs typeface="Consolas" panose="020B0609020204030204" pitchFamily="49" charset="0"/>
              </a:rPr>
              <a:t>8| </a:t>
            </a:r>
            <a:r>
              <a:rPr lang="en-US" sz="2200" dirty="0">
                <a:solidFill>
                  <a:srgbClr val="3B3B3B"/>
                </a:solidFill>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244896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24541</TotalTime>
  <Words>3786</Words>
  <Application>Microsoft Office PowerPoint</Application>
  <PresentationFormat>Widescreen</PresentationFormat>
  <Paragraphs>322</Paragraphs>
  <Slides>29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Calibri</vt:lpstr>
      <vt:lpstr>Wingdings</vt:lpstr>
      <vt:lpstr>Verdana</vt:lpstr>
      <vt:lpstr>Ink Free</vt:lpstr>
      <vt:lpstr>Arial</vt:lpstr>
      <vt:lpstr>Consolas</vt:lpstr>
      <vt:lpstr>Helvetica Neue</vt:lpstr>
      <vt:lpstr>Office Theme</vt:lpstr>
      <vt:lpstr>CS 4530: Fundamentals of Software Engineering Module 3.2: Code Coverage &amp; Mutation Testing</vt:lpstr>
      <vt:lpstr>Learning Goals for this Lesson</vt:lpstr>
      <vt:lpstr>PowerPoint Presentation</vt:lpstr>
      <vt:lpstr>Why do we test? Because Tests are the specification!</vt:lpstr>
      <vt:lpstr>When Have I Written Enough Tests?</vt:lpstr>
      <vt:lpstr>Code Coverage</vt:lpstr>
      <vt:lpstr>Code Coverage: Line or Statement Coverage</vt:lpstr>
      <vt:lpstr>Code Coverage: Branch Coverage</vt:lpstr>
      <vt:lpstr>Code Coverage: Path Coverage</vt:lpstr>
      <vt:lpstr>Code Coverage: Example 1</vt:lpstr>
      <vt:lpstr>Code Coverage: Example 2</vt:lpstr>
      <vt:lpstr>Code Coverage and “edge” cases can be related</vt:lpstr>
      <vt:lpstr>Code Coverage in Vitest</vt:lpstr>
      <vt:lpstr>Code Coverage: Review</vt:lpstr>
      <vt:lpstr>When Have I Written Enough Tests?</vt:lpstr>
      <vt:lpstr>Adversarial Testing</vt:lpstr>
      <vt:lpstr>Adversarial Testing</vt:lpstr>
      <vt:lpstr>Adversarial Testing</vt:lpstr>
      <vt:lpstr>Remedy: you need to devise tests that distinguish the original code from the mutants</vt:lpstr>
      <vt:lpstr>A tiny example</vt:lpstr>
      <vt:lpstr>Stryker report for this test</vt:lpstr>
      <vt:lpstr>Let's look at the second one:</vt:lpstr>
      <vt:lpstr>Here's one test that will cause the mutant to be killed.</vt:lpstr>
      <vt:lpstr>What about the other mutant?</vt:lpstr>
      <vt:lpstr>Here's one test that will catch that mutant</vt:lpstr>
      <vt:lpstr>Use Mutation Analysis While Writing Tests</vt:lpstr>
      <vt:lpstr>Adversarial Testing and Overspecification</vt:lpstr>
      <vt:lpstr>Are mutants a Valid Substitute for Real Faults?  Probably yes.</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2: From Requirements to Code: Test-Driven Development</dc:title>
  <dc:creator>Mitchell Wand</dc:creator>
  <cp:lastModifiedBy>Bhutta, Adeel</cp:lastModifiedBy>
  <cp:revision>250</cp:revision>
  <dcterms:created xsi:type="dcterms:W3CDTF">2021-01-07T15:19:22Z</dcterms:created>
  <dcterms:modified xsi:type="dcterms:W3CDTF">2026-05-05T19:32:26Z</dcterms:modified>
</cp:coreProperties>
</file>